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9" r:id="rId2"/>
    <p:sldId id="287" r:id="rId3"/>
    <p:sldId id="290" r:id="rId4"/>
    <p:sldId id="289" r:id="rId5"/>
    <p:sldId id="291" r:id="rId6"/>
    <p:sldId id="292" r:id="rId7"/>
    <p:sldId id="293" r:id="rId8"/>
    <p:sldId id="300" r:id="rId9"/>
    <p:sldId id="294" r:id="rId10"/>
    <p:sldId id="297" r:id="rId11"/>
    <p:sldId id="301" r:id="rId12"/>
    <p:sldId id="302" r:id="rId13"/>
    <p:sldId id="303" r:id="rId14"/>
    <p:sldId id="304" r:id="rId15"/>
    <p:sldId id="305" r:id="rId16"/>
    <p:sldId id="306" r:id="rId17"/>
    <p:sldId id="313" r:id="rId18"/>
    <p:sldId id="282" r:id="rId19"/>
    <p:sldId id="312" r:id="rId20"/>
    <p:sldId id="296" r:id="rId21"/>
    <p:sldId id="307" r:id="rId22"/>
    <p:sldId id="298" r:id="rId23"/>
    <p:sldId id="308" r:id="rId24"/>
    <p:sldId id="310" r:id="rId25"/>
    <p:sldId id="299" r:id="rId26"/>
    <p:sldId id="309" r:id="rId27"/>
    <p:sldId id="311" r:id="rId28"/>
  </p:sldIdLst>
  <p:sldSz cx="12192000" cy="6858000"/>
  <p:notesSz cx="6742113" cy="98758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5097" autoAdjust="0"/>
  </p:normalViewPr>
  <p:slideViewPr>
    <p:cSldViewPr snapToGrid="0">
      <p:cViewPr varScale="1">
        <p:scale>
          <a:sx n="105" d="100"/>
          <a:sy n="105" d="100"/>
        </p:scale>
        <p:origin x="102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D7571F-A14F-469F-B84A-E0D339137797}" type="datetimeFigureOut">
              <a:rPr lang="en-IN" smtClean="0"/>
              <a:t>14-05-2026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5075"/>
            <a:ext cx="5922963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688" y="4752975"/>
            <a:ext cx="5392737" cy="38877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80538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9525" y="9380538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F46D8-FC7D-4636-A65D-6BAF8DD7F8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4546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A319E-101F-0225-72BD-7D9BD98F8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F5B5EB-4193-43F6-3C3E-FBECE6582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476912-8BFA-6732-EE28-AD8D27656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F3047-FEE3-4EA3-9D5A-8A674FCDACEB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5561CD-9F7D-31EE-DEFF-B13C6FDA0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74E5A-6E2F-F776-8848-C9FEC8698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167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3E531-D99C-93D0-E400-7042EDE29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637" y="1236662"/>
            <a:ext cx="3733800" cy="96202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10C3A-AB8E-F2CD-7750-4BA3991AF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7040" y="1236661"/>
            <a:ext cx="4232747" cy="48117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56ABE-8D8B-039D-893C-CB0A308642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38225" y="2190750"/>
            <a:ext cx="37338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EB47D3-9A7E-2AE2-2854-AEF98B8D62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5539" y="124523"/>
            <a:ext cx="2176460" cy="31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1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99D0E-BA7D-129F-0615-14E7C5725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500" y="449262"/>
            <a:ext cx="34385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2B8588-FABF-74F4-E3FC-7C23AABE8F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54176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B31F2-488B-682F-3994-74EEF2CDA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33500" y="2049462"/>
            <a:ext cx="3438525" cy="42370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A5E991-9AB4-FFB6-754D-9DE95710B0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5539" y="124523"/>
            <a:ext cx="2176460" cy="31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806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90373-9C28-C123-E786-830EBC432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9224" y="365125"/>
            <a:ext cx="993457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1352AC-B710-95E6-60A0-CA3E23C583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419224" y="1825625"/>
            <a:ext cx="9934575" cy="43513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63407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26C206-7093-E6F0-7EBA-AEE5BDC887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685799"/>
            <a:ext cx="2628900" cy="5491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00BDAE-0310-E8A9-F67E-C91F21B312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362074" y="685799"/>
            <a:ext cx="7210425" cy="54911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2FF656-5F46-E048-0D64-B14ADF9121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5539" y="124523"/>
            <a:ext cx="2176460" cy="31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88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867C3-3276-31C3-0806-5399DBB29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365125"/>
            <a:ext cx="859536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2">
                    <a:lumMod val="75000"/>
                  </a:schemeClr>
                </a:solidFill>
                <a:latin typeface="Public Sans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AB3FE-645A-30B6-A5AF-BE86A4F5A6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25625"/>
            <a:ext cx="8595360" cy="435133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1pPr>
            <a:lvl2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2pPr>
            <a:lvl3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4pPr>
            <a:lvl5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0FB50-0B15-C6CE-40CD-864A07E45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A30AC-D5A7-470E-A588-C786131CA7C6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4A46A-4DD2-2678-1854-E9C8B7837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7BA38-C269-2E07-577E-C641E73F8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65004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B74CA-C13E-46BA-68BB-733975221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4" y="1709738"/>
            <a:ext cx="6048376" cy="2852737"/>
          </a:xfrm>
        </p:spPr>
        <p:txBody>
          <a:bodyPr anchor="b"/>
          <a:lstStyle>
            <a:lvl1pPr>
              <a:defRPr sz="600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0867C-44B0-2CE3-24DA-15E8D23B1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19624" y="4562475"/>
            <a:ext cx="6048375" cy="8667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7149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B74CA-C13E-46BA-68BB-733975221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4" y="1709738"/>
            <a:ext cx="6076951" cy="2852737"/>
          </a:xfrm>
        </p:spPr>
        <p:txBody>
          <a:bodyPr anchor="b"/>
          <a:lstStyle>
            <a:lvl1pPr>
              <a:defRPr sz="600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0867C-44B0-2CE3-24DA-15E8D23B1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19625" y="4562475"/>
            <a:ext cx="6076950" cy="8667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8AB69-0A47-4475-E161-AC59E60893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5539" y="124523"/>
            <a:ext cx="2176460" cy="31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97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B74CA-C13E-46BA-68BB-733975221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24" y="1709738"/>
            <a:ext cx="6115051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0867C-44B0-2CE3-24DA-15E8D23B1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19624" y="4562475"/>
            <a:ext cx="6115051" cy="86677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5692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26E3B-1519-7005-3586-EEE46E736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8250" y="1079500"/>
            <a:ext cx="1011555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66D925-016F-4A9D-29E0-741E4FBDA5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538" y="124523"/>
            <a:ext cx="2176462" cy="31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623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9D859-BA92-A876-B520-536F9CF31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242" y="365125"/>
            <a:ext cx="10118558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2">
                    <a:lumMod val="75000"/>
                  </a:schemeClr>
                </a:solidFill>
                <a:latin typeface="Public Sans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4AC45-33A9-1B2A-5E03-08D7FA54B5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35241" y="1825625"/>
            <a:ext cx="4860757" cy="435133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1pPr>
            <a:lvl2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2pPr>
            <a:lvl3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4pPr>
            <a:lvl5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8E35F1-0DA2-8B9D-742B-3BF0E50D68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3043" y="1825625"/>
            <a:ext cx="4860757" cy="435133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1pPr>
            <a:lvl2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2pPr>
            <a:lvl3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4pPr>
            <a:lvl5pPr>
              <a:defRPr sz="1600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32E6D2-79BD-168A-C3B5-C55AB0C8F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31D20-D646-46A1-B46D-B47708386BA0}" type="datetime5">
              <a:rPr lang="en-US" smtClean="0"/>
              <a:t>14-May-26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7DFA45-634F-E475-756F-995F30436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0F06C4-225C-1D78-3F1A-AE4875D4B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‹#›</a:t>
            </a:fld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AAAF26-5579-901C-BAA0-414144BB32DA}"/>
              </a:ext>
            </a:extLst>
          </p:cNvPr>
          <p:cNvSpPr txBox="1"/>
          <p:nvPr userDrawn="1"/>
        </p:nvSpPr>
        <p:spPr>
          <a:xfrm>
            <a:off x="8125326" y="1825625"/>
            <a:ext cx="3240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>
              <a:solidFill>
                <a:schemeClr val="accent1">
                  <a:lumMod val="50000"/>
                </a:schemeClr>
              </a:solidFill>
              <a:latin typeface="Public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915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CE1B5-A474-81E7-8A75-46217477D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840" y="365125"/>
            <a:ext cx="967232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2">
                    <a:lumMod val="75000"/>
                  </a:schemeClr>
                </a:solidFill>
                <a:latin typeface="Public Sans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7D4986-3C4A-EF73-F32F-A9EC4B17E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840" y="1681163"/>
            <a:ext cx="4737735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2FB66B-317E-930E-D916-6A2D20C0C5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840" y="2505075"/>
            <a:ext cx="4737735" cy="3684588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ECE8AC-0277-611E-A82E-D5DDAAED62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75996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B23CC8-59F9-7025-1AC9-A3934783E4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759960" cy="3684588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  <a:latin typeface="Public Sans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F3B4CF-9DD6-7A66-92A4-4BE7E9D57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962B4-C323-4256-A957-F7123E645F14}" type="datetime5">
              <a:rPr lang="en-US" smtClean="0"/>
              <a:t>14-May-26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6C7AD1-A903-6023-06CF-3C5119FF9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0E2B57-6CFE-1147-2334-348545AE1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044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72CE43-1847-8875-A157-389147FD0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6DF1-A96B-4BD7-A4D9-D4E25242BA46}" type="datetime5">
              <a:rPr lang="en-US" smtClean="0"/>
              <a:t>14-May-26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687B1A-80C5-DC48-45BE-FE98C3D6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6B062A-BC29-E7FF-1BF4-8F5F0F02B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‹#›</a:t>
            </a:fld>
            <a:endParaRPr lang="en-I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597D55-4DAD-1A47-4805-1E30BDCA56C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538" y="124523"/>
            <a:ext cx="2176462" cy="31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1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2EDB4E-18B2-3E82-934E-25C84A433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89B583-CC80-6B52-232F-33DD8616E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C81CA-4D35-306E-B3BB-566A1BAB75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D892F-5D8D-46A5-BCB9-C26C87FA4C2A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CE722-7778-70A8-0550-B5A68E6E8B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/>
              <a:t>KPCA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EAF876-EB16-643C-6A15-D1FEEFFE9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81295-45D5-463D-8FFE-9ADA355BED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1248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4" r:id="rId6"/>
    <p:sldLayoutId id="2147483652" r:id="rId7"/>
    <p:sldLayoutId id="2147483653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14-5-26-Explanatory%20Memorandum%20from%20time%20to%20time.doc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14-5-26-Essential%20steps.xls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14-05-26%20Undisclosed%20income%20defined%20in%20ITA%201961%20%20&amp;%202025.xls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0570" y="1076974"/>
            <a:ext cx="6413922" cy="2723501"/>
          </a:xfrm>
        </p:spPr>
        <p:txBody>
          <a:bodyPr>
            <a:normAutofit fontScale="90000"/>
          </a:bodyPr>
          <a:lstStyle/>
          <a:p>
            <a:r>
              <a:rPr lang="en-IN" dirty="0"/>
              <a:t>New Block Assessment under Chapter-XIV-B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0570" y="3800475"/>
            <a:ext cx="6115051" cy="2852736"/>
          </a:xfrm>
        </p:spPr>
        <p:txBody>
          <a:bodyPr>
            <a:normAutofit/>
          </a:bodyPr>
          <a:lstStyle/>
          <a:p>
            <a:endParaRPr lang="en-IN" dirty="0"/>
          </a:p>
          <a:p>
            <a:r>
              <a:rPr lang="en-IN" dirty="0"/>
              <a:t>By CA Kishor Phadke, Partner - KPCA</a:t>
            </a:r>
          </a:p>
          <a:p>
            <a:endParaRPr lang="en-IN" dirty="0"/>
          </a:p>
          <a:p>
            <a:r>
              <a:rPr lang="en-IN" sz="2000" dirty="0"/>
              <a:t>14-5-26</a:t>
            </a:r>
          </a:p>
          <a:p>
            <a:endParaRPr lang="en-IN" dirty="0"/>
          </a:p>
          <a:p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4161536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6A536-8C28-848D-AD50-57FAE29F1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58A17-BC22-FF16-331E-69F2C4B99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158BB – OA</a:t>
            </a:r>
            <a:br>
              <a:rPr lang="en-US" dirty="0"/>
            </a:br>
            <a:r>
              <a:rPr lang="en-US" dirty="0"/>
              <a:t>Section 29c – NA</a:t>
            </a:r>
            <a:br>
              <a:rPr lang="en-US" dirty="0"/>
            </a:br>
            <a:r>
              <a:rPr lang="en-US" dirty="0"/>
              <a:t>…Computation of UDI…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8C063-DD47-8C33-FF63-21DEAF92A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9"/>
            <a:ext cx="8595360" cy="448513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Features of  computation of “UDI”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b="1" dirty="0"/>
              <a:t>	</a:t>
            </a:r>
            <a:r>
              <a:rPr lang="en-US" sz="1400" dirty="0"/>
              <a:t>a) Aggregation of two limbs –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“UDI” disclosed by </a:t>
            </a:r>
            <a:r>
              <a:rPr lang="en-US" sz="1400" dirty="0" err="1"/>
              <a:t>assessee</a:t>
            </a:r>
            <a:r>
              <a:rPr lang="en-US" sz="1400" dirty="0"/>
              <a:t> and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“UDI” determined by AO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b) Telescoping of income declared in past years is given expressly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c) “UDI” of open period is not to include income arising from books / documents found in search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d) “UDI” is related to “</a:t>
            </a:r>
            <a:r>
              <a:rPr lang="en-US" sz="1400" u="sng" dirty="0"/>
              <a:t>evidences</a:t>
            </a:r>
            <a:r>
              <a:rPr lang="en-US" sz="1400" dirty="0"/>
              <a:t>” found in search + “</a:t>
            </a:r>
            <a:r>
              <a:rPr lang="en-US" sz="1400" u="sng" dirty="0"/>
              <a:t>information</a:t>
            </a:r>
            <a:r>
              <a:rPr lang="en-US" sz="1400" dirty="0"/>
              <a:t>” with AO  or which comes to his </a:t>
            </a:r>
            <a:r>
              <a:rPr lang="en-US" sz="1400" u="sng" dirty="0"/>
              <a:t>notice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e) A firm’s “UDI” is understood as such undisclosed income after salary / int, etc. to working partners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f) Provisions of section 68, etc. family is to apply to Block assessment years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g) </a:t>
            </a:r>
            <a:r>
              <a:rPr lang="en-US" sz="1400" dirty="0" err="1"/>
              <a:t>B/f</a:t>
            </a:r>
            <a:r>
              <a:rPr lang="en-US" sz="1400" dirty="0"/>
              <a:t> losses / UAD prior to Block Period is to be ignored for working out of “UDI” herein 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4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</a:t>
            </a:r>
            <a:endParaRPr lang="en-US" sz="1700" b="1" dirty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D0AE2-8511-E4E5-A1A7-88E7AE97C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7EA9-FCA1-4642-8FB8-E14D1937D50B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473F8B-2F5A-7A44-89AF-CACB8B372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10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54EC1A0-0461-B7C4-84B0-32732EEC1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78478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3A449-D95F-AAEE-200B-0B6832A11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006CC-A025-ABB6-F27F-A64402764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158BC – OA</a:t>
            </a:r>
            <a:br>
              <a:rPr lang="en-US" dirty="0"/>
            </a:br>
            <a:r>
              <a:rPr lang="en-US" dirty="0"/>
              <a:t>Section 294 – NA</a:t>
            </a:r>
            <a:br>
              <a:rPr lang="en-US" dirty="0"/>
            </a:br>
            <a:r>
              <a:rPr lang="en-US" dirty="0"/>
              <a:t>…Procedure in Block assessment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AB539-BE61-C2B3-63C0-B8EF64CEF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8"/>
            <a:ext cx="8595360" cy="428510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Features of  Procedure in Block assessment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b="1" dirty="0"/>
              <a:t>	</a:t>
            </a:r>
            <a:r>
              <a:rPr lang="en-US" sz="1400" dirty="0"/>
              <a:t>a) AO has to issue a notice for filing Block Return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b) Prior approval is required to be availed before issuance of notice to </a:t>
            </a:r>
            <a:r>
              <a:rPr lang="en-US" sz="1400" dirty="0" err="1"/>
              <a:t>assessee</a:t>
            </a:r>
            <a:r>
              <a:rPr lang="en-US" sz="1400" dirty="0"/>
              <a:t> to file Block Return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c) Time period is 60 days max (which can be extended by 30 days in select cases)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d) </a:t>
            </a:r>
            <a:r>
              <a:rPr lang="en-US" sz="1400" dirty="0" err="1"/>
              <a:t>Assessee</a:t>
            </a:r>
            <a:r>
              <a:rPr lang="en-US" sz="1400" dirty="0"/>
              <a:t> has to file Block Return in time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e) Block Return can’t be revised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f) If not filed at all or not filed in time, immunity of “</a:t>
            </a:r>
            <a:r>
              <a:rPr lang="en-US" sz="1400" u="sng" dirty="0"/>
              <a:t>no interest</a:t>
            </a:r>
            <a:r>
              <a:rPr lang="en-US" sz="1400" dirty="0"/>
              <a:t>” and “</a:t>
            </a:r>
            <a:r>
              <a:rPr lang="en-US" sz="1400" u="sng" dirty="0"/>
              <a:t>no penalty</a:t>
            </a:r>
            <a:r>
              <a:rPr lang="en-US" sz="1400" dirty="0"/>
              <a:t>” will evaporate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g) AO to ensure other procedures of notice issuance, etc.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h) 143(1) processing is not envisaged in Block Assessment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</a:t>
            </a:r>
            <a:endParaRPr lang="en-US" sz="1700" b="1" dirty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82F3D-4D3C-FDA6-1E49-6A3987E26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6ADAE-125B-4C3E-97A4-DF3C42A08442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CF4C14-19A3-6787-1CA0-FEA80289A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11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A7A420B-F100-C177-B37A-C30CDCB3E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1195352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71A0A-56F1-4B0F-5736-8D6015846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71E4C-6AC6-6DB8-5DF0-E78107A21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158BD – OA</a:t>
            </a:r>
            <a:br>
              <a:rPr lang="en-US" dirty="0"/>
            </a:br>
            <a:r>
              <a:rPr lang="en-US" dirty="0"/>
              <a:t>Section 295 – NA</a:t>
            </a:r>
            <a:br>
              <a:rPr lang="en-US" dirty="0"/>
            </a:br>
            <a:r>
              <a:rPr lang="en-US" dirty="0"/>
              <a:t>…UDI of other person…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0ED80-DDC4-8B08-463A-BB3CF9EBB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8"/>
            <a:ext cx="8595360" cy="4380357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Features of  Cascading Block Assessment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b="1" dirty="0"/>
              <a:t>	</a:t>
            </a:r>
            <a:r>
              <a:rPr lang="en-US" sz="1400" dirty="0"/>
              <a:t>a) Tangible / intangible asset / records may exist which belongs / relates  / pertains to other person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b) 1</a:t>
            </a:r>
            <a:r>
              <a:rPr lang="en-US" sz="1400" baseline="30000" dirty="0"/>
              <a:t>st</a:t>
            </a:r>
            <a:r>
              <a:rPr lang="en-US" sz="1400" dirty="0"/>
              <a:t> AO is to hand over the same to 2</a:t>
            </a:r>
            <a:r>
              <a:rPr lang="en-US" sz="1400" baseline="30000" dirty="0"/>
              <a:t>nd</a:t>
            </a:r>
            <a:r>
              <a:rPr lang="en-US" sz="1400" dirty="0"/>
              <a:t> AO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c) Typically, this act was expected to be over before the 1</a:t>
            </a:r>
            <a:r>
              <a:rPr lang="en-US" sz="1400" baseline="30000" dirty="0"/>
              <a:t>st</a:t>
            </a:r>
            <a:r>
              <a:rPr lang="en-US" sz="1400" dirty="0"/>
              <a:t> AO becomes functus officio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d) But, as per ratio of Calcutta Knitwear, it can happen even after 1</a:t>
            </a:r>
            <a:r>
              <a:rPr lang="en-US" sz="1400" baseline="30000" dirty="0"/>
              <a:t>st</a:t>
            </a:r>
            <a:r>
              <a:rPr lang="en-US" sz="1400" dirty="0"/>
              <a:t> </a:t>
            </a:r>
            <a:r>
              <a:rPr lang="en-US" sz="1400" dirty="0" err="1"/>
              <a:t>assessee’s</a:t>
            </a:r>
            <a:r>
              <a:rPr lang="en-US" sz="1400" dirty="0"/>
              <a:t> assessment is over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e) Key change over 153A procedure is that, Block Period does not change despite notional search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f) Once so handed over, 3</a:t>
            </a:r>
            <a:r>
              <a:rPr lang="en-US" sz="1400" baseline="30000" dirty="0"/>
              <a:t>rd</a:t>
            </a:r>
            <a:r>
              <a:rPr lang="en-US" sz="1400" dirty="0"/>
              <a:t> person </a:t>
            </a:r>
            <a:r>
              <a:rPr lang="en-US" sz="1400" dirty="0" err="1"/>
              <a:t>assessee</a:t>
            </a:r>
            <a:r>
              <a:rPr lang="en-US" sz="1400" dirty="0"/>
              <a:t> suffers the same procedure of Block Assessment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h) Even in such cases, all other provisions of abatement and time limits, etc. are to apply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g) One notable good change of the 2025 Act is that, if incriminating material relates to (say) only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     one year, cascading assessment is to be only </a:t>
            </a:r>
            <a:r>
              <a:rPr lang="en-US" sz="1400"/>
              <a:t>for such one year …</a:t>
            </a:r>
            <a:endParaRPr lang="en-US" sz="14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</a:t>
            </a:r>
            <a:endParaRPr lang="en-US" sz="1700" b="1" dirty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F9AD0-2FD2-04CB-769E-0B19C6E5F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2675-6F2E-41DC-A86F-CFB2CFFEFCE3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EBC613-1D5C-27D9-BA6E-1D1E929B4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12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09CA849-54E4-D500-178F-93F27520E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736588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0F741-CCEC-1822-6786-553C2D773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7B654-790B-7C75-2A90-086CBECDA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158BE – OA</a:t>
            </a:r>
            <a:br>
              <a:rPr lang="en-US" dirty="0"/>
            </a:br>
            <a:r>
              <a:rPr lang="en-US" dirty="0"/>
              <a:t>Section 296 – NA</a:t>
            </a:r>
            <a:br>
              <a:rPr lang="en-US" dirty="0"/>
            </a:br>
            <a:r>
              <a:rPr lang="en-US" dirty="0"/>
              <a:t>…Time limits of Block Assessment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A7030-9ECC-7674-4ED3-C3C5C7553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9"/>
            <a:ext cx="8595360" cy="455498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Time limits for completion of Block assessments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b="1" dirty="0"/>
              <a:t>	</a:t>
            </a:r>
            <a:r>
              <a:rPr lang="en-US" sz="1400" dirty="0"/>
              <a:t>a) Typical time line – 12 months from end of quarter is which search </a:t>
            </a:r>
            <a:r>
              <a:rPr lang="en-US" sz="1400" dirty="0" err="1"/>
              <a:t>Panchanama</a:t>
            </a:r>
            <a:r>
              <a:rPr lang="en-US" sz="1400" dirty="0"/>
              <a:t> was drawn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b) Time increased by 12 months, if T-P is involved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c) Time increases by 30 days, if “a” seeks extension of time for filing Block Return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d) Time taken for shifting of records from WING to AO to be removed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e) But, maximum 180 days from initiation of search) and not from date of </a:t>
            </a:r>
            <a:r>
              <a:rPr lang="en-US" sz="1400" dirty="0" err="1"/>
              <a:t>Panchanama</a:t>
            </a:r>
            <a:r>
              <a:rPr lang="en-US" sz="1400" dirty="0"/>
              <a:t> can be removed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f) Cascading Block assessment time = 12 months from end of quarter of shifting of record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g) While computing limitation period, one has to remove all periods of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STAY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Exchange of Information proceedings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Special audit situations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Reference to DVO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Time involved in Approvals, etc. of charities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Time involved in GAAR / AAR proceedings, etc.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28C73-B7D3-59A4-6DA1-BD063B403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45C0-CB58-4FA1-A46F-889D103E30E2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CAF818-54FA-EAA2-F7F7-31240C4B5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13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EDAF03D-FB9C-7AB9-E11D-9F1C30588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1405544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302D2-F946-154D-7E0C-212F4C948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FCD1-977E-5CF7-15F3-65168F5BD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158BF – OA</a:t>
            </a:r>
            <a:br>
              <a:rPr lang="en-US" dirty="0"/>
            </a:br>
            <a:r>
              <a:rPr lang="en-US" dirty="0"/>
              <a:t>Section 2976 – NA</a:t>
            </a:r>
            <a:br>
              <a:rPr lang="en-US" dirty="0"/>
            </a:br>
            <a:r>
              <a:rPr lang="en-US" dirty="0"/>
              <a:t>…Immunities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65DE8-2D8C-2577-6E4D-D1F607314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9"/>
            <a:ext cx="8595360" cy="43708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High point of Block Assessment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a) For income declared in Block Return, no interest u/s 234A / 234B &amp; 234C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b) No penalty u/s 270A related to income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c) If the </a:t>
            </a:r>
            <a:r>
              <a:rPr lang="en-US" sz="1400" dirty="0" err="1"/>
              <a:t>assessee</a:t>
            </a:r>
            <a:r>
              <a:rPr lang="en-US" sz="1400" dirty="0"/>
              <a:t> pays the tax on his declared “UDI”, he fetches immunity from 271D / 271E, etc.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d) Block scheme is akin to Settlement Commission, considering the penalty waiver scheme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e) Effective rate for Block Years can be much lower if, NPV of the same considered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f) Tax payable on Block Return, if paid before filing of Block return, &amp;, no appeal, etc., then no penalty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u/s 271AD (i.e. falsification of accounts)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u/s 271D (i.e. for availing cash loans)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u/s 271DA (i.e. for cash receipts in some cases)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	- u/s 271E (i.e. for repayment of loans in case)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400" dirty="0"/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04F70-D95B-D218-456F-EE6EEF293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FACCD-22FE-4393-A084-7F7289628043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349AE4-A304-1798-A89B-1897E7A7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14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651817A-CED3-160D-E6A7-D49E1B7A9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305985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9B694-03A4-E39D-81B0-8E4567367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94F71-1B22-30F7-B6D5-5961D4997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158BFA – OA</a:t>
            </a:r>
            <a:br>
              <a:rPr lang="en-US" dirty="0"/>
            </a:br>
            <a:r>
              <a:rPr lang="en-US" dirty="0"/>
              <a:t>Section 298 – NA</a:t>
            </a:r>
            <a:br>
              <a:rPr lang="en-US" dirty="0"/>
            </a:br>
            <a:r>
              <a:rPr lang="en-US" dirty="0"/>
              <a:t>…Levy of interest &amp; penalty in some cases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BDA95-8EA6-961F-BB46-ED9F08903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8"/>
            <a:ext cx="8595360" cy="426605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Unique feature of Block Assessment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a) If AO determines some “UDI”, interest @ 1.5% PM is chargeable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b) And on such determined “UDI”, penalty @ 50% of tax payable is also to be applied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c) Wording of section 158BFA is … AO may levy penalty … Is this really a discretion is an issue by itself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</a:t>
            </a: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169E63-10FD-837F-BA70-F4FC687C4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2BFB-2759-4C0D-92C1-9B2FB625104F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6EF5A6-0605-BFEB-9B70-D29A01A1F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15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CD00174-5EF5-5BB2-5A7B-B374D88B5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1528493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43BA7-E49C-839C-8074-CC7E34D2F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F8F4C-E842-0546-8627-EE006D55A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158BG &amp; 158BH – OA</a:t>
            </a:r>
            <a:br>
              <a:rPr lang="en-US" dirty="0"/>
            </a:br>
            <a:r>
              <a:rPr lang="en-US" dirty="0"/>
              <a:t>Section 299 &amp; 300 -  NA</a:t>
            </a:r>
            <a:br>
              <a:rPr lang="en-US" dirty="0"/>
            </a:br>
            <a:r>
              <a:rPr lang="en-US" dirty="0"/>
              <a:t>…Other provisions of the Act…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CAC59-6731-564A-A7C8-9F46ED2D4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9"/>
            <a:ext cx="8595360" cy="41803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Typical features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a) All other sections of the Act to apply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b) List of authorities stated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c) Safeguards of approvals and opportunity of being heard are aptly provided …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F184C-8972-77B6-871F-12661C723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76F68-950D-4226-BE90-4B99BAA52744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7073A8-1B7B-DAA3-DB82-4F65201A3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16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579E49C-9D35-08C6-4860-AA14A1B60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448243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B517D-6C4F-3219-07CC-C99188A23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1E912-0999-0CF2-7994-275102CE4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2"/>
            <a:ext cx="8595360" cy="900544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.. On an overall basis ..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B6480-A23B-A348-BEE3-1D4528CAFF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348510"/>
            <a:ext cx="10238986" cy="4880840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0000"/>
              </a:lnSpc>
            </a:pPr>
            <a:r>
              <a:rPr lang="en-US" sz="1800" b="1" dirty="0"/>
              <a:t>On an overall basis, it transpires that, new Block Assessment is an excellent tool for ending litigation for assesses having difficulties / constraints in compliances .. </a:t>
            </a:r>
          </a:p>
          <a:p>
            <a:pPr algn="just">
              <a:lnSpc>
                <a:spcPct val="110000"/>
              </a:lnSpc>
            </a:pPr>
            <a:endParaRPr lang="en-US" sz="1800" b="1" dirty="0"/>
          </a:p>
          <a:p>
            <a:pPr algn="just">
              <a:lnSpc>
                <a:spcPct val="110000"/>
              </a:lnSpc>
            </a:pPr>
            <a:r>
              <a:rPr lang="en-US" sz="1800" b="1" dirty="0"/>
              <a:t>Effective rate of 60% is very reasonable for such errant assesses</a:t>
            </a:r>
          </a:p>
          <a:p>
            <a:pPr algn="just">
              <a:lnSpc>
                <a:spcPct val="110000"/>
              </a:lnSpc>
            </a:pPr>
            <a:endParaRPr lang="en-US" sz="1800" b="1" dirty="0"/>
          </a:p>
          <a:p>
            <a:pPr algn="just">
              <a:lnSpc>
                <a:spcPct val="110000"/>
              </a:lnSpc>
            </a:pPr>
            <a:r>
              <a:rPr lang="en-US" sz="1800" b="1" dirty="0"/>
              <a:t>But, for all those assesses, who are punctual &amp; compliant, suffering a 60% tax rate on every addition, and just because of search, is harsh…</a:t>
            </a:r>
          </a:p>
          <a:p>
            <a:pPr algn="just">
              <a:lnSpc>
                <a:spcPct val="110000"/>
              </a:lnSpc>
            </a:pPr>
            <a:endParaRPr lang="en-US" sz="1800" b="1" dirty="0"/>
          </a:p>
          <a:p>
            <a:pPr algn="just">
              <a:lnSpc>
                <a:spcPct val="110000"/>
              </a:lnSpc>
            </a:pPr>
            <a:r>
              <a:rPr lang="en-US" sz="1800" b="1" dirty="0"/>
              <a:t>After all, ITA exists with plenty of sections under which, some technical disallowance may take place, and which does not justify a punitive tax rate …</a:t>
            </a:r>
          </a:p>
          <a:p>
            <a:pPr algn="just">
              <a:lnSpc>
                <a:spcPct val="110000"/>
              </a:lnSpc>
            </a:pPr>
            <a:endParaRPr lang="en-US" sz="1800" b="1" dirty="0"/>
          </a:p>
          <a:p>
            <a:pPr algn="just">
              <a:lnSpc>
                <a:spcPct val="110000"/>
              </a:lnSpc>
            </a:pPr>
            <a:r>
              <a:rPr lang="en-US" sz="1800" b="1" dirty="0"/>
              <a:t>In all, it is a MIXED bag .. Albeit with lots of uncertainties and confusions ..</a:t>
            </a:r>
          </a:p>
          <a:p>
            <a:pPr algn="just">
              <a:lnSpc>
                <a:spcPct val="110000"/>
              </a:lnSpc>
            </a:pPr>
            <a:endParaRPr lang="en-US" sz="1800" b="1" dirty="0"/>
          </a:p>
          <a:p>
            <a:pPr algn="just">
              <a:lnSpc>
                <a:spcPct val="110000"/>
              </a:lnSpc>
            </a:pPr>
            <a:r>
              <a:rPr lang="en-US" sz="1800" b="1" dirty="0"/>
              <a:t>Best way to understand the nuances is, to deep dive and explore some hypothetical cases …. Here is an attempt ….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64450-CA85-89A6-819D-C2479A665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215BA-A8F0-43E0-B146-BACD4A908BB7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DA8F00-3703-46F0-CB2E-634DFBF77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17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7487CBB-9354-9F9B-A4D7-C4C933950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1382725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8715" y="1238684"/>
            <a:ext cx="6076951" cy="2852737"/>
          </a:xfrm>
        </p:spPr>
        <p:txBody>
          <a:bodyPr>
            <a:normAutofit/>
          </a:bodyPr>
          <a:lstStyle/>
          <a:p>
            <a:r>
              <a:rPr lang="en-IN" sz="5000" dirty="0">
                <a:solidFill>
                  <a:srgbClr val="FF0000"/>
                </a:solidFill>
              </a:rPr>
              <a:t>Issues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>
                <a:solidFill>
                  <a:schemeClr val="bg1"/>
                </a:solidFill>
              </a:rPr>
              <a:t>By CA Kishor Phadke, Partner - KPCA</a:t>
            </a:r>
          </a:p>
          <a:p>
            <a:pPr algn="r"/>
            <a:endParaRPr lang="en-IN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721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63CE1-C683-6647-CFA6-48CC16C22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ADAA8-AD43-7A6C-6176-DBDFE5A56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/>
          </a:bodyPr>
          <a:lstStyle/>
          <a:p>
            <a:pPr algn="ctr"/>
            <a:br>
              <a:rPr lang="en-US" dirty="0"/>
            </a:br>
            <a:r>
              <a:rPr lang="en-US" dirty="0"/>
              <a:t>Abbreviations used 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5540E-950D-09D1-4849-D9A12E0F5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7490" y="1382269"/>
            <a:ext cx="8595360" cy="431368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“A” / “a” = </a:t>
            </a:r>
            <a:r>
              <a:rPr lang="en-US" sz="1800" b="1" dirty="0" err="1"/>
              <a:t>Assessee</a:t>
            </a:r>
            <a:endParaRPr lang="en-US" sz="1800" b="1" dirty="0"/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AO – Assessing Officer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UDI = Undisclosed Income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TI = Total Income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B-R = Block Return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010BB-5BD2-EAFC-B5C4-8A9391090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046AD-97B5-4AAC-86FD-7F56FBD2A7BA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A40F3-1C1F-6FF2-EF15-C31D0C99C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19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6D35340-88AF-2865-922E-CB5712E9E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2142081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240" y="365125"/>
            <a:ext cx="8595360" cy="960755"/>
          </a:xfrm>
        </p:spPr>
        <p:txBody>
          <a:bodyPr/>
          <a:lstStyle/>
          <a:p>
            <a:r>
              <a:rPr lang="en-US" dirty="0"/>
              <a:t>Initial thoughts – Principles ..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2240" y="1325880"/>
            <a:ext cx="8595360" cy="4912995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Changing thought process of law-makers … parallel assessments v. unified / common assessment … CBDT circulars from time to time - </a:t>
            </a:r>
            <a:r>
              <a:rPr lang="en-US" sz="1800" b="1" dirty="0">
                <a:hlinkClick r:id="rId2" action="ppaction://hlinkfile"/>
              </a:rPr>
              <a:t>14-5-26-Explanatory Memorandum from time to time.docx</a:t>
            </a:r>
            <a:endParaRPr lang="en-US" sz="1800" b="1" dirty="0"/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Worth to note following –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sz="1500" b="1" dirty="0"/>
              <a:t>	</a:t>
            </a:r>
            <a:r>
              <a:rPr lang="en-US" sz="1500" dirty="0"/>
              <a:t>a) Very old regime u/s 147 prior to year 1995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sz="1500" b="1" dirty="0"/>
              <a:t>	</a:t>
            </a:r>
            <a:r>
              <a:rPr lang="en-US" sz="1500" dirty="0"/>
              <a:t>b) Old block assessment regime from year 1995 to year 2003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sz="1500" b="1" dirty="0"/>
              <a:t>	</a:t>
            </a:r>
            <a:r>
              <a:rPr lang="en-US" sz="1500" dirty="0"/>
              <a:t>c) 153A regime between year 2003 to year 2021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sz="1500" dirty="0"/>
              <a:t>	d) Normal regime u/s 147 from year 2021 to year 2024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sz="1500" dirty="0"/>
              <a:t>	e) Block assessment regime from 1/9/2024 till 1/2/2025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sz="1500" dirty="0"/>
              <a:t>	f) Block assessment regime from 1/2/2025 till 31/3/2026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sz="1500" dirty="0"/>
              <a:t>	g) Block assessment regime under ITA 2025 from 1/4/2026 onwards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New Block Assessment Procedure is an attempt to amalgamate all plausible procedures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lvl="1" indent="457200">
              <a:lnSpc>
                <a:spcPct val="110000"/>
              </a:lnSpc>
              <a:buNone/>
            </a:pP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283F7-D78E-7EE1-0FB1-24AAAE15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2DCEC-A934-406A-A38A-ABE36DA1A5D2}" type="datetime5">
              <a:rPr lang="en-US" smtClean="0"/>
              <a:t>14-May-26</a:t>
            </a:fld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3159A5-788F-79DD-218F-A67B7F5C9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2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40B49B4-98B6-4CF6-F7FD-C91068F27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280126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94370-090E-5741-A6CD-96288E984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C7104-F628-C4E7-E207-BC2AE1196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…. Issues ….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DD8BD-7F0F-C1C8-BA4F-F617BB040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940308"/>
            <a:ext cx="10428778" cy="5303404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Issue-1 </a:t>
            </a:r>
            <a:r>
              <a:rPr lang="en-US" dirty="0">
                <a:solidFill>
                  <a:schemeClr val="tx1"/>
                </a:solidFill>
              </a:rPr>
              <a:t>– For all items of Part-1 of “UDI”, whether, </a:t>
            </a:r>
            <a:r>
              <a:rPr lang="en-US" b="1" i="1" u="sng" dirty="0">
                <a:solidFill>
                  <a:schemeClr val="tx1"/>
                </a:solidFill>
              </a:rPr>
              <a:t>passing of </a:t>
            </a:r>
            <a:r>
              <a:rPr lang="en-US" dirty="0">
                <a:solidFill>
                  <a:schemeClr val="tx1"/>
                </a:solidFill>
              </a:rPr>
              <a:t>test-1 (representation) and test-2 (disclosure) is an independent condition, or, same is to be deemed ?? There is no any words of “deemed UDI” in definition …. Further, one has to make a distinction between “income” u/s 2(24) and “total income” u/s 2(45) …</a:t>
            </a:r>
          </a:p>
          <a:p>
            <a:pPr lvl="1" algn="just">
              <a:lnSpc>
                <a:spcPct val="110000"/>
              </a:lnSpc>
              <a:buFontTx/>
              <a:buChar char="-"/>
            </a:pPr>
            <a:endParaRPr lang="en-US" dirty="0">
              <a:solidFill>
                <a:schemeClr val="tx1"/>
              </a:solidFill>
            </a:endParaRPr>
          </a:p>
          <a:p>
            <a:pPr lvl="1" algn="just">
              <a:lnSpc>
                <a:spcPct val="110000"/>
              </a:lnSpc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Case-1 – During search of a transporter, evidences found which indicate that, lots of irregular payments are subsumed in TOUR expenses … same are required to be disallowed …</a:t>
            </a:r>
          </a:p>
          <a:p>
            <a:pPr marL="457200" lvl="1" indent="0" algn="just">
              <a:lnSpc>
                <a:spcPct val="110000"/>
              </a:lnSpc>
              <a:buNone/>
            </a:pPr>
            <a:r>
              <a:rPr lang="en-US" sz="1400" dirty="0">
                <a:solidFill>
                  <a:schemeClr val="tx1"/>
                </a:solidFill>
              </a:rPr>
              <a:t>      (per se, amounts which have resulted in CASH OUTFLOW do not increase / become / swell “income”</a:t>
            </a:r>
          </a:p>
          <a:p>
            <a:pPr marL="457200" lvl="1" indent="0" algn="just">
              <a:lnSpc>
                <a:spcPct val="110000"/>
              </a:lnSpc>
              <a:buNone/>
            </a:pPr>
            <a:r>
              <a:rPr lang="en-US" sz="1400" dirty="0">
                <a:solidFill>
                  <a:schemeClr val="tx1"/>
                </a:solidFill>
              </a:rPr>
              <a:t>        though, the same swell / increase “total income”)</a:t>
            </a:r>
          </a:p>
          <a:p>
            <a:pPr marL="457200" lvl="1" indent="0" algn="just">
              <a:lnSpc>
                <a:spcPct val="110000"/>
              </a:lnSpc>
              <a:buNone/>
            </a:pPr>
            <a:endParaRPr lang="en-US" sz="1400" dirty="0">
              <a:solidFill>
                <a:schemeClr val="tx1"/>
              </a:solidFill>
            </a:endParaRPr>
          </a:p>
          <a:p>
            <a:pPr lvl="1" algn="just">
              <a:lnSpc>
                <a:spcPct val="110000"/>
              </a:lnSpc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Case-2 – During search on a MFG company, some payments are observed to be made without TDS, which deserve to get disallowed … Will this lead to incorrect claim of expenditure &amp; as such, “UDI” ?</a:t>
            </a:r>
          </a:p>
          <a:p>
            <a:pPr algn="just">
              <a:lnSpc>
                <a:spcPct val="110000"/>
              </a:lnSpc>
            </a:pPr>
            <a:endParaRPr lang="en-US" b="1" u="sng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Issue-2 </a:t>
            </a:r>
            <a:r>
              <a:rPr lang="en-US" dirty="0">
                <a:solidFill>
                  <a:schemeClr val="tx1"/>
                </a:solidFill>
              </a:rPr>
              <a:t>- What is the scope of “</a:t>
            </a:r>
            <a:r>
              <a:rPr lang="en-US" b="1" i="1" u="sng" dirty="0">
                <a:solidFill>
                  <a:schemeClr val="tx1"/>
                </a:solidFill>
              </a:rPr>
              <a:t>documents</a:t>
            </a:r>
            <a:r>
              <a:rPr lang="en-US" dirty="0">
                <a:solidFill>
                  <a:schemeClr val="tx1"/>
                </a:solidFill>
              </a:rPr>
              <a:t>” … will computation of income / return of income will be covered herein ?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Issue-3 </a:t>
            </a:r>
            <a:r>
              <a:rPr lang="en-US" dirty="0">
                <a:solidFill>
                  <a:schemeClr val="tx1"/>
                </a:solidFill>
              </a:rPr>
              <a:t>– Cases can arise where, (say),</a:t>
            </a:r>
            <a:r>
              <a:rPr lang="en-US" b="1" i="1" u="sng" dirty="0">
                <a:solidFill>
                  <a:schemeClr val="tx1"/>
                </a:solidFill>
              </a:rPr>
              <a:t> head of income </a:t>
            </a:r>
            <a:r>
              <a:rPr lang="en-US" dirty="0">
                <a:solidFill>
                  <a:schemeClr val="tx1"/>
                </a:solidFill>
              </a:rPr>
              <a:t>claimed by an </a:t>
            </a:r>
            <a:r>
              <a:rPr lang="en-US" dirty="0" err="1">
                <a:solidFill>
                  <a:schemeClr val="tx1"/>
                </a:solidFill>
              </a:rPr>
              <a:t>assessee</a:t>
            </a:r>
            <a:r>
              <a:rPr lang="en-US" dirty="0">
                <a:solidFill>
                  <a:schemeClr val="tx1"/>
                </a:solidFill>
              </a:rPr>
              <a:t> is objected, which leads to some different result, e.g. </a:t>
            </a:r>
            <a:r>
              <a:rPr lang="en-US" dirty="0" err="1">
                <a:solidFill>
                  <a:schemeClr val="tx1"/>
                </a:solidFill>
              </a:rPr>
              <a:t>assessee</a:t>
            </a:r>
            <a:r>
              <a:rPr lang="en-US" dirty="0">
                <a:solidFill>
                  <a:schemeClr val="tx1"/>
                </a:solidFill>
              </a:rPr>
              <a:t> claims income from office rent as “Income from House Property” which can be challenged by AO and considered as “business income”; leading to disallowance of 30% repairs allowance … now, will this be a case of “UDI” ?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900" dirty="0"/>
              <a:t>	</a:t>
            </a:r>
          </a:p>
          <a:p>
            <a:pPr algn="just">
              <a:lnSpc>
                <a:spcPct val="110000"/>
              </a:lnSpc>
            </a:pPr>
            <a:endParaRPr lang="en-US" sz="1000" b="1" dirty="0"/>
          </a:p>
          <a:p>
            <a:pPr marL="0" indent="0" algn="just">
              <a:lnSpc>
                <a:spcPct val="110000"/>
              </a:lnSpc>
              <a:buNone/>
            </a:pPr>
            <a:endParaRPr lang="en-US" sz="1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110DC-55FC-D5BB-6E78-E61A9D90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8DF7F-4F89-46B6-B0BA-5CBB41D3FB10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5A3AE5-B180-FA5D-F6FA-F5749BE25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20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4F38823-0728-C27D-87D2-EB49D024D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3089119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26DAF-6B6F-F96B-1596-257568A56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7C3D6-FFF5-C8CE-7747-0AA8C4051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/>
          </a:bodyPr>
          <a:lstStyle/>
          <a:p>
            <a:pPr algn="ctr"/>
            <a:br>
              <a:rPr lang="en-US" dirty="0"/>
            </a:br>
            <a:r>
              <a:rPr lang="en-US" dirty="0"/>
              <a:t>…. Issues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DD64A-7CC9-20F0-8FE7-B6645770E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211961"/>
            <a:ext cx="10428778" cy="4884039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Issue-4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From 1/2/2025, Virtual Digital Assets (say </a:t>
            </a:r>
            <a:r>
              <a:rPr lang="en-US" b="1" i="1" u="sng" dirty="0">
                <a:solidFill>
                  <a:schemeClr val="tx1"/>
                </a:solidFill>
              </a:rPr>
              <a:t>BITCOINS</a:t>
            </a:r>
            <a:r>
              <a:rPr lang="en-US" dirty="0">
                <a:solidFill>
                  <a:schemeClr val="tx1"/>
                </a:solidFill>
              </a:rPr>
              <a:t>, etc.) are expressly covered as UDI … Now, if search takes place today, and assuming that, some </a:t>
            </a:r>
            <a:r>
              <a:rPr lang="en-US" dirty="0" err="1">
                <a:solidFill>
                  <a:schemeClr val="tx1"/>
                </a:solidFill>
              </a:rPr>
              <a:t>assessee</a:t>
            </a:r>
            <a:r>
              <a:rPr lang="en-US" dirty="0">
                <a:solidFill>
                  <a:schemeClr val="tx1"/>
                </a:solidFill>
              </a:rPr>
              <a:t> has undeclared BITCOINS benefits for AY 2024-25, will the same be eligible for being assessed as UDI ?</a:t>
            </a:r>
          </a:p>
          <a:p>
            <a:pPr algn="just">
              <a:lnSpc>
                <a:spcPct val="110000"/>
              </a:lnSpc>
            </a:pPr>
            <a:endParaRPr lang="en-US" b="1" u="sng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Issue-5 </a:t>
            </a:r>
            <a:r>
              <a:rPr lang="en-US" dirty="0">
                <a:solidFill>
                  <a:srgbClr val="FF0000"/>
                </a:solidFill>
              </a:rPr>
              <a:t>–</a:t>
            </a:r>
            <a:r>
              <a:rPr lang="en-US" dirty="0">
                <a:solidFill>
                  <a:schemeClr val="tx1"/>
                </a:solidFill>
              </a:rPr>
              <a:t>Definition of “UDI” includes … at end of 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limb … “</a:t>
            </a:r>
            <a:r>
              <a:rPr lang="en-US" b="1" i="1" u="sng" dirty="0">
                <a:solidFill>
                  <a:schemeClr val="tx1"/>
                </a:solidFill>
              </a:rPr>
              <a:t>thing</a:t>
            </a:r>
            <a:r>
              <a:rPr lang="en-US" dirty="0">
                <a:solidFill>
                  <a:schemeClr val="tx1"/>
                </a:solidFill>
              </a:rPr>
              <a:t>” … Now, this word will have to be construed as some </a:t>
            </a:r>
            <a:r>
              <a:rPr lang="en-US" u="sng" dirty="0">
                <a:solidFill>
                  <a:schemeClr val="tx1"/>
                </a:solidFill>
              </a:rPr>
              <a:t>valuable material </a:t>
            </a:r>
            <a:r>
              <a:rPr lang="en-US" dirty="0">
                <a:solidFill>
                  <a:schemeClr val="tx1"/>
                </a:solidFill>
              </a:rPr>
              <a:t>like money / bullion / </a:t>
            </a:r>
            <a:r>
              <a:rPr lang="en-US" dirty="0" err="1">
                <a:solidFill>
                  <a:schemeClr val="tx1"/>
                </a:solidFill>
              </a:rPr>
              <a:t>jewellery</a:t>
            </a:r>
            <a:r>
              <a:rPr lang="en-US" dirty="0">
                <a:solidFill>
                  <a:schemeClr val="tx1"/>
                </a:solidFill>
              </a:rPr>
              <a:t> … If in s search on a road contractor, lots of bitumen and sand stocks are found, will this trigger definition of “UDI” ? (refer D N Sing – Supreme Court)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Issue-6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“UDI” is to be understood as … </a:t>
            </a:r>
            <a:r>
              <a:rPr lang="en-US" b="1" i="1" u="sng" dirty="0">
                <a:solidFill>
                  <a:schemeClr val="tx1"/>
                </a:solidFill>
              </a:rPr>
              <a:t>aggregate </a:t>
            </a:r>
            <a:r>
              <a:rPr lang="en-US" dirty="0">
                <a:solidFill>
                  <a:schemeClr val="tx1"/>
                </a:solidFill>
              </a:rPr>
              <a:t>of yearly UDI … Assume a case of UDI of Block-year-1 as a super profit, and assume UDI of Block-year-2 to 6 as a LOSS … Will the loss go backwards ? (While interpreting 1995 Block assessment, such similar propositions were negated by courts ….)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Issue-7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Going by the twin test theory, and assuming a case of a road contractor, whose search reveals lots of unaccounted receipts from customers and lots of unaccounted labor charges, will the </a:t>
            </a:r>
            <a:r>
              <a:rPr lang="en-US" b="1" u="sng" dirty="0">
                <a:solidFill>
                  <a:schemeClr val="tx1"/>
                </a:solidFill>
              </a:rPr>
              <a:t>NET </a:t>
            </a:r>
            <a:r>
              <a:rPr lang="en-US" dirty="0">
                <a:solidFill>
                  <a:schemeClr val="tx1"/>
                </a:solidFill>
              </a:rPr>
              <a:t>real income be UDI or </a:t>
            </a:r>
            <a:r>
              <a:rPr lang="en-US" b="1" u="sng" dirty="0">
                <a:solidFill>
                  <a:schemeClr val="tx1"/>
                </a:solidFill>
              </a:rPr>
              <a:t>GROSS</a:t>
            </a:r>
            <a:r>
              <a:rPr lang="en-US" dirty="0">
                <a:solidFill>
                  <a:schemeClr val="tx1"/>
                </a:solidFill>
              </a:rPr>
              <a:t> receipt leading to one-sided quantification?</a:t>
            </a:r>
          </a:p>
          <a:p>
            <a:pPr marL="0" indent="0" algn="just">
              <a:lnSpc>
                <a:spcPct val="110000"/>
              </a:lnSpc>
              <a:buNone/>
            </a:pPr>
            <a:endParaRPr lang="en-US" sz="1400" dirty="0"/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400" dirty="0"/>
              <a:t>	</a:t>
            </a:r>
          </a:p>
          <a:p>
            <a:pPr algn="just">
              <a:lnSpc>
                <a:spcPct val="110000"/>
              </a:lnSpc>
            </a:pPr>
            <a:endParaRPr lang="en-US" b="1" dirty="0"/>
          </a:p>
          <a:p>
            <a:pPr marL="0" indent="0" algn="just">
              <a:lnSpc>
                <a:spcPct val="110000"/>
              </a:lnSpc>
              <a:buNone/>
            </a:pPr>
            <a:endParaRPr lang="en-US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74D383-29E9-A626-D69C-C3D3DD8F6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2881F-A015-4A46-8D5B-C06EB328E4AD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1BFD5A-9501-6DC5-FFA2-2B55CB021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21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A150993-3301-EC86-F834-3DD56F97E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2514568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52545-E311-03A6-D973-4F9A52013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2515B-3F9D-7A88-CB46-B1FFE7111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… Issues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7F8C1-6D7D-8A52-06F3-47692B6C74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070265"/>
            <a:ext cx="10373360" cy="5178136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Issue-8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Cases may also exist, where, (say), </a:t>
            </a:r>
            <a:r>
              <a:rPr lang="en-US" b="1" i="1" u="sng" dirty="0">
                <a:solidFill>
                  <a:schemeClr val="tx1"/>
                </a:solidFill>
              </a:rPr>
              <a:t>residential status </a:t>
            </a:r>
            <a:r>
              <a:rPr lang="en-US" dirty="0">
                <a:solidFill>
                  <a:schemeClr val="tx1"/>
                </a:solidFill>
              </a:rPr>
              <a:t>of </a:t>
            </a:r>
            <a:r>
              <a:rPr lang="en-US" dirty="0" err="1">
                <a:solidFill>
                  <a:schemeClr val="tx1"/>
                </a:solidFill>
              </a:rPr>
              <a:t>assessee</a:t>
            </a:r>
            <a:r>
              <a:rPr lang="en-US" dirty="0">
                <a:solidFill>
                  <a:schemeClr val="tx1"/>
                </a:solidFill>
              </a:rPr>
              <a:t> gets challenged, and </a:t>
            </a:r>
            <a:r>
              <a:rPr lang="en-US" dirty="0" err="1">
                <a:solidFill>
                  <a:schemeClr val="tx1"/>
                </a:solidFill>
              </a:rPr>
              <a:t>assessee</a:t>
            </a:r>
            <a:r>
              <a:rPr lang="en-US" dirty="0">
                <a:solidFill>
                  <a:schemeClr val="tx1"/>
                </a:solidFill>
              </a:rPr>
              <a:t> claiming as Non-resident may be assessed by AO as a “resident”. Will the fall-outs result into “UDI” ?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Issue-9</a:t>
            </a:r>
            <a:r>
              <a:rPr lang="en-US" dirty="0">
                <a:solidFill>
                  <a:srgbClr val="FF0000"/>
                </a:solidFill>
              </a:rPr>
              <a:t> – </a:t>
            </a:r>
            <a:r>
              <a:rPr lang="en-US" dirty="0">
                <a:solidFill>
                  <a:schemeClr val="tx1"/>
                </a:solidFill>
              </a:rPr>
              <a:t>Cases may exist, where, AO takes a view that, some income of a minor child of </a:t>
            </a:r>
            <a:r>
              <a:rPr lang="en-US" dirty="0" err="1">
                <a:solidFill>
                  <a:schemeClr val="tx1"/>
                </a:solidFill>
              </a:rPr>
              <a:t>assessee</a:t>
            </a:r>
            <a:r>
              <a:rPr lang="en-US" dirty="0">
                <a:solidFill>
                  <a:schemeClr val="tx1"/>
                </a:solidFill>
              </a:rPr>
              <a:t> gets </a:t>
            </a:r>
            <a:r>
              <a:rPr lang="en-US" b="1" i="1" u="sng" dirty="0">
                <a:solidFill>
                  <a:schemeClr val="tx1"/>
                </a:solidFill>
              </a:rPr>
              <a:t>clubbed </a:t>
            </a:r>
            <a:r>
              <a:rPr lang="en-US" dirty="0">
                <a:solidFill>
                  <a:schemeClr val="tx1"/>
                </a:solidFill>
              </a:rPr>
              <a:t>into income of the </a:t>
            </a:r>
            <a:r>
              <a:rPr lang="en-US" dirty="0" err="1">
                <a:solidFill>
                  <a:schemeClr val="tx1"/>
                </a:solidFill>
              </a:rPr>
              <a:t>assessee</a:t>
            </a:r>
            <a:r>
              <a:rPr lang="en-US" dirty="0">
                <a:solidFill>
                  <a:schemeClr val="tx1"/>
                </a:solidFill>
              </a:rPr>
              <a:t> … Will such an action result into “UDI” ?</a:t>
            </a:r>
          </a:p>
          <a:p>
            <a:pPr algn="just">
              <a:lnSpc>
                <a:spcPct val="110000"/>
              </a:lnSpc>
            </a:pPr>
            <a:endParaRPr lang="en-US" b="1" u="sng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Issue-10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Whether, AO can work out / assess “</a:t>
            </a:r>
            <a:r>
              <a:rPr lang="en-US" b="1" i="1" u="sng" dirty="0">
                <a:solidFill>
                  <a:schemeClr val="tx1"/>
                </a:solidFill>
              </a:rPr>
              <a:t>book profit</a:t>
            </a:r>
            <a:r>
              <a:rPr lang="en-US" dirty="0">
                <a:solidFill>
                  <a:schemeClr val="tx1"/>
                </a:solidFill>
              </a:rPr>
              <a:t>” for MAT / AMT purpose in a “search” case ? Conceptually, MAT was levied since, companies used to “disclose / show” book profit and curtail normal income .. 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Issue-11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What could be the rationale in not granting the </a:t>
            </a:r>
            <a:r>
              <a:rPr lang="en-US" b="1" i="1" u="sng" dirty="0">
                <a:solidFill>
                  <a:schemeClr val="tx1"/>
                </a:solidFill>
              </a:rPr>
              <a:t>DRP route </a:t>
            </a:r>
            <a:r>
              <a:rPr lang="en-US" dirty="0">
                <a:solidFill>
                  <a:schemeClr val="tx1"/>
                </a:solidFill>
              </a:rPr>
              <a:t>for T-P matters? Express privilege was extended to T-P cases of adjudication by higher forum before conclusion of assessment proceedings .. Will this not lead to situation of promissory estoppel ?</a:t>
            </a:r>
          </a:p>
          <a:p>
            <a:pPr algn="just">
              <a:lnSpc>
                <a:spcPct val="110000"/>
              </a:lnSpc>
            </a:pPr>
            <a:endParaRPr lang="en-US" b="1" u="sng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Issue-12</a:t>
            </a:r>
            <a:r>
              <a:rPr lang="en-US" dirty="0">
                <a:solidFill>
                  <a:srgbClr val="FF0000"/>
                </a:solidFill>
              </a:rPr>
              <a:t> – </a:t>
            </a:r>
            <a:r>
              <a:rPr lang="en-US" dirty="0">
                <a:solidFill>
                  <a:schemeClr val="tx1"/>
                </a:solidFill>
              </a:rPr>
              <a:t>Many cases exist where, </a:t>
            </a:r>
            <a:r>
              <a:rPr lang="en-US" b="1" i="1" u="sng" dirty="0">
                <a:solidFill>
                  <a:schemeClr val="tx1"/>
                </a:solidFill>
              </a:rPr>
              <a:t>arithmetic mistakes </a:t>
            </a:r>
            <a:r>
              <a:rPr lang="en-US" dirty="0">
                <a:solidFill>
                  <a:schemeClr val="tx1"/>
                </a:solidFill>
              </a:rPr>
              <a:t>take place in computation of income e.g. (say) some expense amount gets claimed in two rows separately … will it be a case of “UDI” ?</a:t>
            </a:r>
          </a:p>
          <a:p>
            <a:pPr algn="just">
              <a:lnSpc>
                <a:spcPct val="110000"/>
              </a:lnSpc>
            </a:pPr>
            <a:endParaRPr lang="en-US" sz="1400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endParaRPr lang="en-US" sz="1400" b="1" dirty="0"/>
          </a:p>
          <a:p>
            <a:pPr marL="0" indent="0" algn="just">
              <a:lnSpc>
                <a:spcPct val="110000"/>
              </a:lnSpc>
              <a:buNone/>
            </a:pPr>
            <a:endParaRPr lang="en-US" sz="14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ACD06-20BB-A856-A971-89FB28E84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9061-E835-4B7B-97C4-4684B6AD1876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0EA062-1BE8-BEF3-0609-B115DC874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22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99154B2-DA1B-31FA-FD7A-7FCC60773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9683837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87CAE-4C67-1B1E-BE4A-01FB01663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427B1-2FFF-B3B6-6BCB-2902568C0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…. Issues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6B9E6-3A10-45FA-F820-BCDEA4494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096518"/>
            <a:ext cx="10373360" cy="4456557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sz="1700" b="1" u="sng" dirty="0">
                <a:solidFill>
                  <a:srgbClr val="FF0000"/>
                </a:solidFill>
              </a:rPr>
              <a:t>Issue-13 </a:t>
            </a:r>
            <a:r>
              <a:rPr lang="en-US" sz="1700" dirty="0">
                <a:solidFill>
                  <a:srgbClr val="FF0000"/>
                </a:solidFill>
              </a:rPr>
              <a:t>– </a:t>
            </a:r>
            <a:r>
              <a:rPr lang="en-US" sz="1700" dirty="0">
                <a:solidFill>
                  <a:schemeClr val="tx1"/>
                </a:solidFill>
              </a:rPr>
              <a:t>Take a case of an </a:t>
            </a:r>
            <a:r>
              <a:rPr lang="en-US" sz="1700" dirty="0" err="1">
                <a:solidFill>
                  <a:schemeClr val="tx1"/>
                </a:solidFill>
              </a:rPr>
              <a:t>assessee</a:t>
            </a:r>
            <a:r>
              <a:rPr lang="en-US" sz="1700" dirty="0">
                <a:solidFill>
                  <a:schemeClr val="tx1"/>
                </a:solidFill>
              </a:rPr>
              <a:t> company, having borrowing from Indian banks for which, guarantee is given by his overseas parent company … In such cases, interest cost is required to be tested / disallowed under </a:t>
            </a:r>
            <a:r>
              <a:rPr lang="en-US" sz="1700" b="1" i="1" u="sng" dirty="0">
                <a:solidFill>
                  <a:schemeClr val="tx1"/>
                </a:solidFill>
              </a:rPr>
              <a:t>Thin Capitalization </a:t>
            </a:r>
            <a:r>
              <a:rPr lang="en-US" sz="1700" dirty="0">
                <a:solidFill>
                  <a:schemeClr val="tx1"/>
                </a:solidFill>
              </a:rPr>
              <a:t>rule u/s 94B … Such disallowance gets allowed in subsequent years … Now, if a search takes place, whether, Thin Capitalization Rule will get tested at all ? There is neither passing of test-1 (representation) nor passing of test-2 (disclosure) … </a:t>
            </a:r>
          </a:p>
          <a:p>
            <a:pPr algn="just">
              <a:lnSpc>
                <a:spcPct val="110000"/>
              </a:lnSpc>
            </a:pPr>
            <a:endParaRPr lang="en-US" sz="1700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sz="1700" b="1" u="sng" dirty="0">
                <a:solidFill>
                  <a:srgbClr val="FF0000"/>
                </a:solidFill>
              </a:rPr>
              <a:t>Issue-14 </a:t>
            </a:r>
            <a:r>
              <a:rPr lang="en-US" sz="1700" dirty="0">
                <a:solidFill>
                  <a:srgbClr val="FF0000"/>
                </a:solidFill>
              </a:rPr>
              <a:t>– </a:t>
            </a:r>
            <a:r>
              <a:rPr lang="en-US" sz="1700" dirty="0">
                <a:solidFill>
                  <a:schemeClr val="tx1"/>
                </a:solidFill>
              </a:rPr>
              <a:t>Will similar be the fate of any </a:t>
            </a:r>
            <a:r>
              <a:rPr lang="en-US" sz="1700" b="1" i="1" u="sng" dirty="0">
                <a:solidFill>
                  <a:schemeClr val="tx1"/>
                </a:solidFill>
              </a:rPr>
              <a:t>Transfer Pricing Adjustments </a:t>
            </a:r>
            <a:r>
              <a:rPr lang="en-US" sz="1700" dirty="0">
                <a:solidFill>
                  <a:schemeClr val="tx1"/>
                </a:solidFill>
              </a:rPr>
              <a:t>based on comparables analysis, some comparables accepted, some rejected, some PLI tinkered, and so on … again, neither the test-1 (representation) nor test-2 (non-disclosure) is getting passed … much less the classical difference between “income” v “total income”</a:t>
            </a:r>
          </a:p>
          <a:p>
            <a:pPr algn="just">
              <a:lnSpc>
                <a:spcPct val="110000"/>
              </a:lnSpc>
            </a:pPr>
            <a:endParaRPr lang="en-US" sz="1700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sz="1700" b="1" u="sng" dirty="0">
                <a:solidFill>
                  <a:srgbClr val="FF0000"/>
                </a:solidFill>
              </a:rPr>
              <a:t>Issue-15 </a:t>
            </a:r>
            <a:r>
              <a:rPr lang="en-US" sz="1700" dirty="0">
                <a:solidFill>
                  <a:srgbClr val="FF0000"/>
                </a:solidFill>
              </a:rPr>
              <a:t>– </a:t>
            </a:r>
            <a:r>
              <a:rPr lang="en-US" sz="1700" dirty="0">
                <a:solidFill>
                  <a:schemeClr val="tx1"/>
                </a:solidFill>
              </a:rPr>
              <a:t>Since, the authority granted is to </a:t>
            </a:r>
            <a:r>
              <a:rPr lang="en-US" sz="1700" dirty="0" err="1">
                <a:solidFill>
                  <a:schemeClr val="tx1"/>
                </a:solidFill>
              </a:rPr>
              <a:t>assessee</a:t>
            </a:r>
            <a:r>
              <a:rPr lang="en-US" sz="1700" dirty="0">
                <a:solidFill>
                  <a:schemeClr val="tx1"/>
                </a:solidFill>
              </a:rPr>
              <a:t> “UDI”, whether, </a:t>
            </a:r>
            <a:r>
              <a:rPr lang="en-US" sz="1700" b="1" i="1" u="sng" dirty="0">
                <a:solidFill>
                  <a:schemeClr val="tx1"/>
                </a:solidFill>
              </a:rPr>
              <a:t>assessment of Total Income </a:t>
            </a:r>
            <a:r>
              <a:rPr lang="en-US" sz="1700" dirty="0">
                <a:solidFill>
                  <a:schemeClr val="tx1"/>
                </a:solidFill>
              </a:rPr>
              <a:t>is not to take place at all (for the Block Period) … a very strange outcome ..</a:t>
            </a:r>
          </a:p>
          <a:p>
            <a:pPr algn="just">
              <a:lnSpc>
                <a:spcPct val="110000"/>
              </a:lnSpc>
            </a:pPr>
            <a:endParaRPr lang="en-US" sz="1700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8D61A-556C-7555-F8BA-FEDF0942A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4F30-B75D-4A35-9287-18C3B812DBA4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2ECB9E-A409-F18D-CC68-108F856A6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23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869C341-4E7F-9EF7-6D3D-7D0D17973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18890705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6D7724-0B0B-DA8D-5F86-668C2C5A2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0420F-D358-33E4-EBC7-6011F0A10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2"/>
            <a:ext cx="8595360" cy="75247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…. Issues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37BB2-60B2-73FF-DEBB-6A774F5DC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635578"/>
            <a:ext cx="10373360" cy="5431847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Issue-16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Take a case of some searched “a” who has not disallowed duty / </a:t>
            </a:r>
            <a:r>
              <a:rPr lang="en-US" dirty="0" err="1">
                <a:solidFill>
                  <a:schemeClr val="tx1"/>
                </a:solidFill>
              </a:rPr>
              <a:t>cess</a:t>
            </a:r>
            <a:r>
              <a:rPr lang="en-US" dirty="0">
                <a:solidFill>
                  <a:schemeClr val="tx1"/>
                </a:solidFill>
              </a:rPr>
              <a:t> payments as per </a:t>
            </a:r>
            <a:r>
              <a:rPr lang="en-US" b="1" i="1" u="sng" dirty="0">
                <a:solidFill>
                  <a:schemeClr val="tx1"/>
                </a:solidFill>
              </a:rPr>
              <a:t>Section 43B </a:t>
            </a:r>
            <a:r>
              <a:rPr lang="en-US" dirty="0">
                <a:solidFill>
                  <a:schemeClr val="tx1"/>
                </a:solidFill>
              </a:rPr>
              <a:t>… There is no reason for such “a” to suffer 60% tax rate &amp; rejection of claim of set-off … Hence, “UDI” concept appears becoming too harsh … 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Issue-17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Consider a case pf a real estate developer, who, considering COVID pandemic, sold flats, way below stamp duty value. Assume that, the “a” suffers a “search” in MAY-2026.  Now, per se, section 43CA applies to computation, but, the twin test falls. Also, the issue of “</a:t>
            </a:r>
            <a:r>
              <a:rPr lang="en-US" b="1" i="1" u="sng" dirty="0">
                <a:solidFill>
                  <a:schemeClr val="tx1"/>
                </a:solidFill>
              </a:rPr>
              <a:t>income” v. “total income</a:t>
            </a:r>
            <a:r>
              <a:rPr lang="en-US" dirty="0">
                <a:solidFill>
                  <a:schemeClr val="tx1"/>
                </a:solidFill>
              </a:rPr>
              <a:t>” remains. Will such developer suffer addition u/s 43CA at all ?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Issue-18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On comparison of various definitions of “UDI” under the Acts, it transpires that, the words herein are … “</a:t>
            </a:r>
            <a:r>
              <a:rPr lang="en-US" u="sng" dirty="0">
                <a:solidFill>
                  <a:schemeClr val="tx1"/>
                </a:solidFill>
              </a:rPr>
              <a:t>income or expenditure based on any entry in books</a:t>
            </a:r>
            <a:r>
              <a:rPr lang="en-US" dirty="0">
                <a:solidFill>
                  <a:schemeClr val="tx1"/>
                </a:solidFill>
              </a:rPr>
              <a:t>” ….. Parallel sections wording is only “</a:t>
            </a:r>
            <a:r>
              <a:rPr lang="en-US" u="sng" dirty="0">
                <a:solidFill>
                  <a:schemeClr val="tx1"/>
                </a:solidFill>
              </a:rPr>
              <a:t>entry in books</a:t>
            </a:r>
            <a:r>
              <a:rPr lang="en-US" dirty="0">
                <a:solidFill>
                  <a:schemeClr val="tx1"/>
                </a:solidFill>
              </a:rPr>
              <a:t>”… Consider a case of a trader, who makes journal entries and transfers balances of some parties to some other parties … and so on … can one say, journal entries are not covered herein now ?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Issue-19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Consider case of a housing society, whose income is typically exempt under “</a:t>
            </a:r>
            <a:r>
              <a:rPr lang="en-US" b="1" u="sng" dirty="0">
                <a:solidFill>
                  <a:schemeClr val="tx1"/>
                </a:solidFill>
              </a:rPr>
              <a:t>Mutuality</a:t>
            </a:r>
            <a:r>
              <a:rPr lang="en-US" dirty="0">
                <a:solidFill>
                  <a:schemeClr val="tx1"/>
                </a:solidFill>
              </a:rPr>
              <a:t>”… Let us assume that, such a housing society suffers a search, and AO wants to tax the income denying concept of Mutuality … Is this plausible at all ? After all, </a:t>
            </a:r>
            <a:r>
              <a:rPr lang="en-US" dirty="0" err="1">
                <a:solidFill>
                  <a:schemeClr val="tx1"/>
                </a:solidFill>
              </a:rPr>
              <a:t>assessee</a:t>
            </a:r>
            <a:r>
              <a:rPr lang="en-US" dirty="0">
                <a:solidFill>
                  <a:schemeClr val="tx1"/>
                </a:solidFill>
              </a:rPr>
              <a:t> is not claiming any “exemption” per se … Difference exists between some receipts which are outside domain of income and, some receipts which are expressly exempted …</a:t>
            </a:r>
          </a:p>
          <a:p>
            <a:pPr algn="just">
              <a:lnSpc>
                <a:spcPct val="110000"/>
              </a:lnSpc>
            </a:pPr>
            <a:endParaRPr lang="en-US" sz="1700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C4D30-B471-A94F-75DF-9060ACA9C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E9D58-783D-4BE0-8F2C-C331A5D0B646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64C463-12A6-B5A2-142D-E226228BA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24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9E4E66-0502-E024-F3A9-0A2631FBD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1336555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15B02-6EB9-D388-5C69-F7805E212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C7D4D-3C0A-827F-0C08-9F4D4D509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057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… Issues …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AF27E-7359-1FAD-F8A0-7ED4CA056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7014" y="1082387"/>
            <a:ext cx="10290233" cy="5273963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Issue-20 </a:t>
            </a:r>
            <a:r>
              <a:rPr lang="en-US" dirty="0">
                <a:solidFill>
                  <a:schemeClr val="tx1"/>
                </a:solidFill>
              </a:rPr>
              <a:t>– Losses rejection relates to such losses which relate to period prior to start of Block Period … what about losses </a:t>
            </a:r>
            <a:r>
              <a:rPr lang="en-US" b="1" i="1" u="sng" dirty="0">
                <a:solidFill>
                  <a:schemeClr val="tx1"/>
                </a:solidFill>
              </a:rPr>
              <a:t>during the Block period </a:t>
            </a:r>
            <a:r>
              <a:rPr lang="en-US" dirty="0">
                <a:solidFill>
                  <a:schemeClr val="tx1"/>
                </a:solidFill>
              </a:rPr>
              <a:t>(say for returns already filed in time) .. 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Issue-21 </a:t>
            </a:r>
            <a:r>
              <a:rPr lang="en-US" dirty="0">
                <a:solidFill>
                  <a:schemeClr val="tx1"/>
                </a:solidFill>
              </a:rPr>
              <a:t>– Barrier to claim set-off against </a:t>
            </a:r>
            <a:r>
              <a:rPr lang="en-US" dirty="0" err="1">
                <a:solidFill>
                  <a:schemeClr val="tx1"/>
                </a:solidFill>
              </a:rPr>
              <a:t>b/f</a:t>
            </a:r>
            <a:r>
              <a:rPr lang="en-US" dirty="0">
                <a:solidFill>
                  <a:schemeClr val="tx1"/>
                </a:solidFill>
              </a:rPr>
              <a:t> losses .. Is it not contrary to </a:t>
            </a:r>
            <a:r>
              <a:rPr lang="en-US" b="1" i="1" u="sng" dirty="0">
                <a:solidFill>
                  <a:schemeClr val="tx1"/>
                </a:solidFill>
              </a:rPr>
              <a:t>vested right </a:t>
            </a:r>
            <a:r>
              <a:rPr lang="en-US" dirty="0">
                <a:solidFill>
                  <a:schemeClr val="tx1"/>
                </a:solidFill>
              </a:rPr>
              <a:t>of “a” ? In old block (i.e. year 1995), similar provisions did exist, but, therein, barrier was only against real UDI found as a result of search … Now, even, normal cases disallowances will also result into “UDI” without benefit of exemption / deduction, etc. 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Issue-22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What about losses which (may) </a:t>
            </a:r>
            <a:r>
              <a:rPr lang="en-US" b="1" i="1" u="sng" dirty="0">
                <a:solidFill>
                  <a:schemeClr val="tx1"/>
                </a:solidFill>
              </a:rPr>
              <a:t>arise in computation </a:t>
            </a:r>
            <a:r>
              <a:rPr lang="en-US" dirty="0">
                <a:solidFill>
                  <a:schemeClr val="tx1"/>
                </a:solidFill>
              </a:rPr>
              <a:t>of “UDI” in Block period .. Will they be not permitted for carry forward ? There is no express provision to that effect ? Consider a case of an NRI coming back to India in year 2024, and purchasing 10 WINDMILLS out of his life-time earnings abroad… assume that, he has not filed the Return of Income … and also assume that, considering depreciation rates, his income for last 2-3 years is actually a LOSS 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Issue-23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Application of section 68 (and other similar sections) is expressly envisaged .. But, if, loans are existing / stated in papers / documents / books found in search, will they not be considered as “</a:t>
            </a:r>
            <a:r>
              <a:rPr lang="en-US" b="1" i="1" u="sng" dirty="0">
                <a:solidFill>
                  <a:schemeClr val="tx1"/>
                </a:solidFill>
              </a:rPr>
              <a:t>REAL / ACTUAL</a:t>
            </a:r>
            <a:r>
              <a:rPr lang="en-US" dirty="0">
                <a:solidFill>
                  <a:schemeClr val="tx1"/>
                </a:solidFill>
              </a:rPr>
              <a:t>” loans and hence, strictest test of substantiating the same with all out evidences not get diluted ?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dirty="0">
                <a:solidFill>
                  <a:srgbClr val="FF0000"/>
                </a:solidFill>
              </a:rPr>
              <a:t>	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200" dirty="0"/>
              <a:t>	</a:t>
            </a:r>
          </a:p>
          <a:p>
            <a:pPr algn="just">
              <a:lnSpc>
                <a:spcPct val="110000"/>
              </a:lnSpc>
            </a:pPr>
            <a:endParaRPr lang="en-US" sz="1400" b="1" dirty="0"/>
          </a:p>
          <a:p>
            <a:pPr marL="0" indent="0" algn="just">
              <a:lnSpc>
                <a:spcPct val="110000"/>
              </a:lnSpc>
              <a:buNone/>
            </a:pPr>
            <a:endParaRPr lang="en-US" sz="14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CB857-A930-B01A-25DB-1B3014EF7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AE10E-A37B-400A-BD25-4C21A9833B75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F9C08F-1263-7F68-C617-4EF1D5D0C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25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3995681-93E7-7C7A-D86E-0D42B4B8F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3646593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5BBA4-6BB8-30A1-08E8-D1D79F6E1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AF4B9-EDEE-1BB1-B1DF-19C31672A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… Issues …. &amp; conclusion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00A46-324B-1A72-C699-3602DAB64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5564" y="1172718"/>
            <a:ext cx="10290233" cy="4904231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Issue-24 </a:t>
            </a:r>
            <a:r>
              <a:rPr lang="en-US" dirty="0">
                <a:solidFill>
                  <a:srgbClr val="FF0000"/>
                </a:solidFill>
              </a:rPr>
              <a:t>– </a:t>
            </a:r>
            <a:r>
              <a:rPr lang="en-US" dirty="0">
                <a:solidFill>
                  <a:schemeClr val="tx1"/>
                </a:solidFill>
              </a:rPr>
              <a:t>Assume a case of a trader who suffers a search … While filing the Block Return, he includes some </a:t>
            </a:r>
            <a:r>
              <a:rPr lang="en-US" b="1" i="1" u="sng" dirty="0">
                <a:solidFill>
                  <a:schemeClr val="tx1"/>
                </a:solidFill>
              </a:rPr>
              <a:t>buffer / filler </a:t>
            </a:r>
            <a:r>
              <a:rPr lang="en-US" dirty="0">
                <a:solidFill>
                  <a:schemeClr val="tx1"/>
                </a:solidFill>
              </a:rPr>
              <a:t>amounts to guard against plausible additions, etc. and further assume that, no any such plausible addition takes place … can the trader claim back the extra amounts paid … claiming the same as not any “UDI” ?</a:t>
            </a:r>
          </a:p>
          <a:p>
            <a:pPr algn="just">
              <a:lnSpc>
                <a:spcPct val="110000"/>
              </a:lnSpc>
            </a:pPr>
            <a:endParaRPr lang="en-US" b="1" u="sng" dirty="0">
              <a:solidFill>
                <a:srgbClr val="FF0000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u="sng" dirty="0">
                <a:solidFill>
                  <a:srgbClr val="FF0000"/>
                </a:solidFill>
              </a:rPr>
              <a:t>Issue-25</a:t>
            </a:r>
            <a:r>
              <a:rPr lang="en-US" dirty="0">
                <a:solidFill>
                  <a:srgbClr val="FF0000"/>
                </a:solidFill>
              </a:rPr>
              <a:t> – </a:t>
            </a:r>
            <a:r>
              <a:rPr lang="en-US" dirty="0">
                <a:solidFill>
                  <a:schemeClr val="tx1"/>
                </a:solidFill>
              </a:rPr>
              <a:t>Three triggers exist with AO i.e. evidence / information existing or / information coming to his </a:t>
            </a:r>
            <a:r>
              <a:rPr lang="en-US" b="1" i="1" u="sng" dirty="0">
                <a:solidFill>
                  <a:schemeClr val="tx1"/>
                </a:solidFill>
              </a:rPr>
              <a:t>notice </a:t>
            </a:r>
            <a:r>
              <a:rPr lang="en-US" dirty="0">
                <a:solidFill>
                  <a:schemeClr val="tx1"/>
                </a:solidFill>
              </a:rPr>
              <a:t>.. Now, the 3</a:t>
            </a:r>
            <a:r>
              <a:rPr lang="en-US" baseline="30000" dirty="0">
                <a:solidFill>
                  <a:schemeClr val="tx1"/>
                </a:solidFill>
              </a:rPr>
              <a:t>rd</a:t>
            </a:r>
            <a:r>
              <a:rPr lang="en-US" dirty="0">
                <a:solidFill>
                  <a:schemeClr val="tx1"/>
                </a:solidFill>
              </a:rPr>
              <a:t> trigger denotes a passive stance / stage of an AO… which means …. Roving enquiries / fishing enquiries / etc. are not to be endeavored … If this be the interpretation, who and when … any real income be tested ?</a:t>
            </a:r>
          </a:p>
          <a:p>
            <a:pPr algn="just">
              <a:lnSpc>
                <a:spcPct val="110000"/>
              </a:lnSpc>
            </a:pPr>
            <a:endParaRPr lang="en-US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endParaRPr lang="en-US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sz="1800" dirty="0">
                <a:solidFill>
                  <a:schemeClr val="tx1"/>
                </a:solidFill>
              </a:rPr>
              <a:t>There will be mammoth issues which will unfold in coming days …</a:t>
            </a:r>
          </a:p>
          <a:p>
            <a:pPr algn="just">
              <a:lnSpc>
                <a:spcPct val="110000"/>
              </a:lnSpc>
            </a:pPr>
            <a:endParaRPr lang="en-US" sz="1800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sz="2400" dirty="0">
                <a:solidFill>
                  <a:schemeClr val="tx1"/>
                </a:solidFill>
                <a:highlight>
                  <a:srgbClr val="00FFFF"/>
                </a:highlight>
              </a:rPr>
              <a:t>Present exercise was only a trigger point to get oriented to the new scheme …</a:t>
            </a:r>
          </a:p>
          <a:p>
            <a:pPr marL="0" indent="0" algn="just">
              <a:lnSpc>
                <a:spcPct val="110000"/>
              </a:lnSpc>
              <a:buNone/>
            </a:pP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BDA46-799E-7C8A-5F40-AD5EFDB80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FEEFE-8C88-4110-A8E3-502458CDCB69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A87764-B487-589C-85AB-F93A09EED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26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81AC7EF-0431-EDED-F3B1-E8B559D5D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34335222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9ECB7-1321-E5F2-60EF-D3738E2BE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7DFFC-FA28-13BC-7A77-758CF5E24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8715" y="1238684"/>
            <a:ext cx="6076951" cy="2852737"/>
          </a:xfrm>
        </p:spPr>
        <p:txBody>
          <a:bodyPr>
            <a:normAutofit/>
          </a:bodyPr>
          <a:lstStyle/>
          <a:p>
            <a:r>
              <a:rPr lang="en-IN" sz="5000" dirty="0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864081-30D2-E8FD-F7A4-16A684CCCB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en-US" dirty="0">
                <a:solidFill>
                  <a:srgbClr val="C00000"/>
                </a:solidFill>
              </a:rPr>
              <a:t>CA Kishor Phadke</a:t>
            </a:r>
            <a:endParaRPr lang="en-IN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251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799F2-27F4-1772-F2C5-9EF1A56C5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91B18-7F76-79E7-73F8-5CED0B777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365125"/>
            <a:ext cx="8595360" cy="960755"/>
          </a:xfrm>
        </p:spPr>
        <p:txBody>
          <a:bodyPr/>
          <a:lstStyle/>
          <a:p>
            <a:r>
              <a:rPr lang="en-US" dirty="0"/>
              <a:t>Initial thoughts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DC891-F670-571D-6DAD-7AE42088C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39" y="1325881"/>
            <a:ext cx="10199657" cy="503047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Old Block (year 1995) - similarities</a:t>
            </a:r>
            <a:endParaRPr lang="en-US" sz="1800" dirty="0"/>
          </a:p>
          <a:p>
            <a:pPr lvl="1">
              <a:lnSpc>
                <a:spcPct val="110000"/>
              </a:lnSpc>
            </a:pPr>
            <a:r>
              <a:rPr lang="en-US" sz="1800" dirty="0"/>
              <a:t>Consolidated return and order for 6 years + fractional period </a:t>
            </a:r>
          </a:p>
          <a:p>
            <a:pPr lvl="1">
              <a:lnSpc>
                <a:spcPct val="110000"/>
              </a:lnSpc>
            </a:pPr>
            <a:r>
              <a:rPr lang="en-US" sz="1800" dirty="0"/>
              <a:t>Single tax of 60% on Undisclosed Income (i.e. UDI) of Block Period</a:t>
            </a:r>
          </a:p>
          <a:p>
            <a:pPr lvl="1">
              <a:lnSpc>
                <a:spcPct val="110000"/>
              </a:lnSpc>
            </a:pPr>
            <a:r>
              <a:rPr lang="en-US" sz="1800" dirty="0"/>
              <a:t>No interest / Penalty for UDI declared</a:t>
            </a:r>
          </a:p>
          <a:p>
            <a:pPr lvl="1">
              <a:lnSpc>
                <a:spcPct val="110000"/>
              </a:lnSpc>
            </a:pPr>
            <a:r>
              <a:rPr lang="en-US" sz="1800" dirty="0"/>
              <a:t>Cascading assessments</a:t>
            </a:r>
          </a:p>
          <a:p>
            <a:pPr>
              <a:lnSpc>
                <a:spcPct val="110000"/>
              </a:lnSpc>
            </a:pPr>
            <a:endParaRPr lang="en-US" sz="10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153A - similarities</a:t>
            </a:r>
            <a:endParaRPr lang="en-US" sz="1800" dirty="0"/>
          </a:p>
          <a:p>
            <a:pPr lvl="1">
              <a:lnSpc>
                <a:spcPct val="110000"/>
              </a:lnSpc>
            </a:pPr>
            <a:r>
              <a:rPr lang="en-US" sz="1800" dirty="0"/>
              <a:t>Abatement and revival of proceedings</a:t>
            </a:r>
          </a:p>
          <a:p>
            <a:pPr lvl="1">
              <a:lnSpc>
                <a:spcPct val="110000"/>
              </a:lnSpc>
            </a:pPr>
            <a:r>
              <a:rPr lang="en-US" sz="1800" dirty="0"/>
              <a:t>Aim to tax “Total income”</a:t>
            </a:r>
          </a:p>
          <a:p>
            <a:pPr lvl="1">
              <a:lnSpc>
                <a:spcPct val="110000"/>
              </a:lnSpc>
            </a:pPr>
            <a:r>
              <a:rPr lang="en-US" sz="1800" dirty="0"/>
              <a:t>Cascading assessments</a:t>
            </a:r>
          </a:p>
          <a:p>
            <a:pPr lvl="1">
              <a:lnSpc>
                <a:spcPct val="110000"/>
              </a:lnSpc>
            </a:pPr>
            <a:endParaRPr lang="en-US" sz="8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147 - similarities</a:t>
            </a:r>
            <a:endParaRPr lang="en-US" sz="1800" dirty="0"/>
          </a:p>
          <a:p>
            <a:pPr lvl="1">
              <a:lnSpc>
                <a:spcPct val="110000"/>
              </a:lnSpc>
            </a:pPr>
            <a:r>
              <a:rPr lang="en-US" sz="1800" dirty="0"/>
              <a:t>Reassessment also covered</a:t>
            </a:r>
          </a:p>
          <a:p>
            <a:pPr lvl="1">
              <a:lnSpc>
                <a:spcPct val="110000"/>
              </a:lnSpc>
            </a:pPr>
            <a:r>
              <a:rPr lang="en-US" sz="1800" dirty="0"/>
              <a:t>Assessment also permitted on basis of “evidence” found in search + “information” available + what comes to “notice” of AO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lvl="1" indent="457200">
              <a:lnSpc>
                <a:spcPct val="110000"/>
              </a:lnSpc>
              <a:buNone/>
            </a:pP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17254-0DF5-18DF-DEA4-34C7C195A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CA8E-9B08-4DC8-B850-02CD101BCC0C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57DE9-E965-C349-61B6-5162E058D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3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208331F-2D82-CF2A-5225-8B501482D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890929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thoughts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2239" y="1408177"/>
            <a:ext cx="10209489" cy="4948174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10000"/>
              </a:lnSpc>
            </a:pPr>
            <a:r>
              <a:rPr lang="en-US" sz="1800" b="1" dirty="0"/>
              <a:t>Old Block (year 1995) – dis-similarities</a:t>
            </a:r>
            <a:endParaRPr lang="en-US" sz="1800" dirty="0"/>
          </a:p>
          <a:p>
            <a:pPr lvl="1" algn="just">
              <a:lnSpc>
                <a:spcPct val="110000"/>
              </a:lnSpc>
            </a:pPr>
            <a:r>
              <a:rPr lang="en-US" sz="1800" dirty="0"/>
              <a:t>Old regime “undisclosed income” was related to “search findings” per se</a:t>
            </a:r>
          </a:p>
          <a:p>
            <a:pPr lvl="1" algn="just">
              <a:lnSpc>
                <a:spcPct val="110000"/>
              </a:lnSpc>
            </a:pPr>
            <a:r>
              <a:rPr lang="en-US" sz="1800" dirty="0"/>
              <a:t>New regime “undisclosed income” meaning is quite wide in scope </a:t>
            </a:r>
          </a:p>
          <a:p>
            <a:pPr lvl="1" algn="just">
              <a:lnSpc>
                <a:spcPct val="110000"/>
              </a:lnSpc>
            </a:pPr>
            <a:r>
              <a:rPr lang="en-US" sz="1800" dirty="0"/>
              <a:t>Parallel assessments were envisaged in old scheme, but not in new scheme</a:t>
            </a:r>
          </a:p>
          <a:p>
            <a:pPr lvl="1" algn="just">
              <a:lnSpc>
                <a:spcPct val="110000"/>
              </a:lnSpc>
            </a:pPr>
            <a:r>
              <a:rPr lang="en-US" sz="1800" dirty="0"/>
              <a:t>Reassessments were not envisaged in 1995 Block </a:t>
            </a:r>
            <a:r>
              <a:rPr lang="en-US" sz="1800" dirty="0" err="1"/>
              <a:t>Asstt</a:t>
            </a:r>
            <a:r>
              <a:rPr lang="en-US" sz="1800" dirty="0"/>
              <a:t>, now expressly envisaged</a:t>
            </a:r>
          </a:p>
          <a:p>
            <a:pPr algn="just">
              <a:lnSpc>
                <a:spcPct val="110000"/>
              </a:lnSpc>
            </a:pPr>
            <a:endParaRPr lang="en-US" sz="100" b="1" dirty="0"/>
          </a:p>
          <a:p>
            <a:pPr algn="just">
              <a:lnSpc>
                <a:spcPct val="110000"/>
              </a:lnSpc>
            </a:pPr>
            <a:r>
              <a:rPr lang="en-US" sz="1800" b="1" dirty="0"/>
              <a:t>153A related dis-similarities</a:t>
            </a:r>
            <a:endParaRPr lang="en-US" sz="1800" dirty="0"/>
          </a:p>
          <a:p>
            <a:pPr lvl="1" algn="just">
              <a:lnSpc>
                <a:spcPct val="110000"/>
              </a:lnSpc>
            </a:pPr>
            <a:r>
              <a:rPr lang="en-US" sz="1800" dirty="0"/>
              <a:t>Block periods were changing for main searched person and cascading search of a 3</a:t>
            </a:r>
            <a:r>
              <a:rPr lang="en-US" sz="1800" baseline="30000" dirty="0"/>
              <a:t>rd</a:t>
            </a:r>
            <a:r>
              <a:rPr lang="en-US" sz="1800" dirty="0"/>
              <a:t> person, arising from incriminating material required to be shifted, but, no such change in new regime</a:t>
            </a:r>
          </a:p>
          <a:p>
            <a:pPr lvl="1" algn="just">
              <a:lnSpc>
                <a:spcPct val="110000"/>
              </a:lnSpc>
            </a:pPr>
            <a:r>
              <a:rPr lang="en-US" sz="1800" dirty="0"/>
              <a:t>U/s 153A, two different authorities existed</a:t>
            </a:r>
          </a:p>
          <a:p>
            <a:pPr marL="457200" lvl="1" indent="0" algn="just">
              <a:lnSpc>
                <a:spcPct val="110000"/>
              </a:lnSpc>
              <a:buNone/>
            </a:pPr>
            <a:r>
              <a:rPr lang="en-US" sz="1800" dirty="0"/>
              <a:t>	a) for abated years, full authority to tax </a:t>
            </a:r>
            <a:r>
              <a:rPr lang="en-US" sz="1800" u="sng" dirty="0"/>
              <a:t>total income  </a:t>
            </a:r>
            <a:r>
              <a:rPr lang="en-US" sz="1800" dirty="0"/>
              <a:t>and </a:t>
            </a:r>
          </a:p>
          <a:p>
            <a:pPr marL="457200" lvl="1" indent="0" algn="just">
              <a:lnSpc>
                <a:spcPct val="110000"/>
              </a:lnSpc>
              <a:buNone/>
            </a:pPr>
            <a:r>
              <a:rPr lang="en-US" sz="1800" dirty="0"/>
              <a:t>	b) for unabated years, authority confined only </a:t>
            </a:r>
            <a:r>
              <a:rPr lang="en-US" sz="1800" dirty="0" err="1"/>
              <a:t>w.r.t.</a:t>
            </a:r>
            <a:r>
              <a:rPr lang="en-US" sz="1800" dirty="0"/>
              <a:t> </a:t>
            </a:r>
            <a:r>
              <a:rPr lang="en-US" sz="1800" u="sng" dirty="0"/>
              <a:t>Incriminating material</a:t>
            </a:r>
            <a:r>
              <a:rPr lang="en-US" sz="1800" dirty="0"/>
              <a:t>. </a:t>
            </a:r>
          </a:p>
          <a:p>
            <a:pPr lvl="1" algn="just">
              <a:lnSpc>
                <a:spcPct val="110000"/>
              </a:lnSpc>
            </a:pPr>
            <a:r>
              <a:rPr lang="en-US" sz="1800" dirty="0"/>
              <a:t>153A scheme finally got explained after Abhisar </a:t>
            </a:r>
            <a:r>
              <a:rPr lang="en-US" sz="1800" dirty="0" err="1"/>
              <a:t>Buildwell</a:t>
            </a:r>
            <a:r>
              <a:rPr lang="en-US" sz="1800" dirty="0"/>
              <a:t> decision only…</a:t>
            </a:r>
          </a:p>
          <a:p>
            <a:pPr lvl="1" algn="just">
              <a:lnSpc>
                <a:spcPct val="110000"/>
              </a:lnSpc>
            </a:pPr>
            <a:r>
              <a:rPr lang="en-US" sz="1800" dirty="0"/>
              <a:t>In new regime, authority exists for taxing </a:t>
            </a:r>
            <a:r>
              <a:rPr lang="en-US" sz="1800" u="sng" dirty="0"/>
              <a:t>Undisclosed income </a:t>
            </a:r>
            <a:r>
              <a:rPr lang="en-US" sz="1800" dirty="0"/>
              <a:t>(a wider concept now) </a:t>
            </a:r>
          </a:p>
          <a:p>
            <a:pPr marL="457200" lvl="1" indent="0" algn="just">
              <a:lnSpc>
                <a:spcPct val="110000"/>
              </a:lnSpc>
              <a:buNone/>
            </a:pPr>
            <a:endParaRPr lang="en-US" sz="100" dirty="0"/>
          </a:p>
          <a:p>
            <a:pPr algn="just">
              <a:lnSpc>
                <a:spcPct val="110000"/>
              </a:lnSpc>
            </a:pPr>
            <a:r>
              <a:rPr lang="en-US" sz="1800" b="1" dirty="0"/>
              <a:t>147 related dis-similarities</a:t>
            </a:r>
            <a:endParaRPr lang="en-US" sz="1800" dirty="0"/>
          </a:p>
          <a:p>
            <a:pPr lvl="1" algn="just">
              <a:lnSpc>
                <a:spcPct val="110000"/>
              </a:lnSpc>
            </a:pPr>
            <a:r>
              <a:rPr lang="en-US" sz="1800" dirty="0"/>
              <a:t>“Information” coming to AO is starting point … as against, “search” taking place herein</a:t>
            </a:r>
          </a:p>
          <a:p>
            <a:pPr lvl="1" algn="just">
              <a:lnSpc>
                <a:spcPct val="110000"/>
              </a:lnSpc>
            </a:pPr>
            <a:r>
              <a:rPr lang="en-US" sz="1800" dirty="0"/>
              <a:t>Safeguards in favor of “a” available under 147, not existing in Block Assessment</a:t>
            </a:r>
          </a:p>
          <a:p>
            <a:pPr algn="just">
              <a:lnSpc>
                <a:spcPct val="110000"/>
              </a:lnSpc>
            </a:pPr>
            <a:endParaRPr lang="en-US" sz="1800" b="1" dirty="0"/>
          </a:p>
          <a:p>
            <a:pPr marL="0" lvl="1" indent="457200" algn="just">
              <a:lnSpc>
                <a:spcPct val="110000"/>
              </a:lnSpc>
              <a:buNone/>
            </a:pP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3A2188-54C0-CECE-1E57-F6E6E70F2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96127-6639-4374-82A1-ADE234F913C4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329A78-CF83-709D-BA41-E05A709BF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4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376F43D-8756-80B5-EA8C-2C0013563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1176892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CACE5-FF06-4DDB-B4C2-B5621727F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E6A82-C148-6595-D8E1-741DDE3EE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365125"/>
            <a:ext cx="8595360" cy="960755"/>
          </a:xfrm>
        </p:spPr>
        <p:txBody>
          <a:bodyPr/>
          <a:lstStyle/>
          <a:p>
            <a:r>
              <a:rPr lang="en-US" dirty="0"/>
              <a:t>Initial thoughts – Principles ..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FD266-DAAE-A531-56CF-C232E96863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325881"/>
            <a:ext cx="8595360" cy="503047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2200" b="1" dirty="0"/>
              <a:t>New Block Return mechanism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Consolidated return and order for 6 years + fractional period 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Single tax of 60% on Undisclosed Income (i.e. UDI) of Block Period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No interest &amp; income related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Interest @ 1.5% PM for Additional UDI (i.e. determined UDI by AO)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Penalty of 50% of tax for Additional UDI (i.e. determined UDI by AO)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No  Penalty u/s 271AAD / 271D / 271DA / 271E if, income declared in Block return and taxes on declared income paid before filing of Block Return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All other proceedings are abated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No separate procedure for T-P 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Cascading 3</a:t>
            </a:r>
            <a:r>
              <a:rPr lang="en-US" sz="2200" baseline="30000" dirty="0"/>
              <a:t>rd</a:t>
            </a:r>
            <a:r>
              <a:rPr lang="en-US" sz="2200" dirty="0"/>
              <a:t> Party Block Assessments permitted ..</a:t>
            </a:r>
          </a:p>
          <a:p>
            <a:pPr>
              <a:lnSpc>
                <a:spcPct val="110000"/>
              </a:lnSpc>
            </a:pPr>
            <a:endParaRPr lang="en-US" sz="1000" b="1" dirty="0"/>
          </a:p>
          <a:p>
            <a:pPr>
              <a:lnSpc>
                <a:spcPct val="110000"/>
              </a:lnSpc>
            </a:pPr>
            <a:r>
              <a:rPr lang="en-US" sz="2200" b="1" dirty="0"/>
              <a:t>Separate excel sheet for step-down approach - </a:t>
            </a:r>
            <a:r>
              <a:rPr lang="en-US" sz="2200" b="1" dirty="0">
                <a:hlinkClick r:id="rId2" action="ppaction://hlinkfile"/>
              </a:rPr>
              <a:t>14-5-26-Essential steps.xlsx</a:t>
            </a:r>
            <a:endParaRPr lang="en-US" sz="2200" b="1" dirty="0"/>
          </a:p>
          <a:p>
            <a:pPr>
              <a:lnSpc>
                <a:spcPct val="110000"/>
              </a:lnSpc>
            </a:pPr>
            <a:r>
              <a:rPr lang="en-US" sz="2200" dirty="0"/>
              <a:t>Various cases / issues arise, which require deliberation … which are considered along with each relevant section </a:t>
            </a:r>
          </a:p>
          <a:p>
            <a:pPr>
              <a:lnSpc>
                <a:spcPct val="110000"/>
              </a:lnSpc>
            </a:pPr>
            <a:endParaRPr lang="en-US" sz="700" dirty="0"/>
          </a:p>
          <a:p>
            <a:pPr>
              <a:lnSpc>
                <a:spcPct val="110000"/>
              </a:lnSpc>
            </a:pPr>
            <a:r>
              <a:rPr lang="en-US" sz="2200" b="1" dirty="0"/>
              <a:t>Abbreviations used </a:t>
            </a:r>
          </a:p>
          <a:p>
            <a:pPr>
              <a:lnSpc>
                <a:spcPct val="110000"/>
              </a:lnSpc>
            </a:pPr>
            <a:r>
              <a:rPr lang="en-US" sz="2200" dirty="0"/>
              <a:t>“</a:t>
            </a:r>
            <a:r>
              <a:rPr lang="en-US" sz="2200" b="1" dirty="0"/>
              <a:t>OA</a:t>
            </a:r>
            <a:r>
              <a:rPr lang="en-US" sz="2200" dirty="0"/>
              <a:t>” = Old Act / Income-tax Act, 1961</a:t>
            </a:r>
          </a:p>
          <a:p>
            <a:pPr>
              <a:lnSpc>
                <a:spcPct val="110000"/>
              </a:lnSpc>
            </a:pPr>
            <a:r>
              <a:rPr lang="en-US" sz="2200" dirty="0"/>
              <a:t>“</a:t>
            </a:r>
            <a:r>
              <a:rPr lang="en-US" sz="2200" b="1" dirty="0"/>
              <a:t>NA</a:t>
            </a:r>
            <a:r>
              <a:rPr lang="en-US" sz="2200" dirty="0"/>
              <a:t>” = New Act / 2025 Income-tax Act 2025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800" dirty="0"/>
          </a:p>
          <a:p>
            <a:pPr marL="457200" lvl="1" indent="0">
              <a:lnSpc>
                <a:spcPct val="110000"/>
              </a:lnSpc>
              <a:buNone/>
            </a:pPr>
            <a:endParaRPr lang="en-US" sz="1800" dirty="0"/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lvl="1" indent="457200">
              <a:lnSpc>
                <a:spcPct val="110000"/>
              </a:lnSpc>
              <a:buNone/>
            </a:pP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F10EC3-2377-8F3F-BCC7-8E57D70C5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73A5-5757-49D7-8958-05AA0AE2D488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F9F56E-B65A-0561-9D4E-683FD69B9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5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0A16257-FD49-B2BD-07AF-CD4936BB6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1080718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BE3A4-B857-B9C9-3A85-1392FC540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C742-967B-D9D0-D44D-52AB523A2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158B(a) – OA</a:t>
            </a:r>
            <a:br>
              <a:rPr lang="en-US" dirty="0"/>
            </a:br>
            <a:r>
              <a:rPr lang="en-US" dirty="0"/>
              <a:t>Section 301(a) – NA</a:t>
            </a:r>
            <a:br>
              <a:rPr lang="en-US" dirty="0"/>
            </a:br>
            <a:r>
              <a:rPr lang="en-US" dirty="0"/>
              <a:t>…Block Period 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ED5A0-AD83-D273-EEC1-0F5B28A46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618489"/>
            <a:ext cx="8595360" cy="464896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Block period is to be 6 years earlier to year of search</a:t>
            </a:r>
          </a:p>
          <a:p>
            <a:pPr>
              <a:lnSpc>
                <a:spcPct val="110000"/>
              </a:lnSpc>
            </a:pPr>
            <a:endParaRPr lang="en-US" sz="2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And also the fractional period</a:t>
            </a:r>
          </a:p>
          <a:p>
            <a:pPr>
              <a:lnSpc>
                <a:spcPct val="110000"/>
              </a:lnSpc>
            </a:pPr>
            <a:endParaRPr lang="en-US" sz="500" b="1" dirty="0"/>
          </a:p>
          <a:p>
            <a:pPr>
              <a:lnSpc>
                <a:spcPct val="110000"/>
              </a:lnSpc>
            </a:pPr>
            <a:r>
              <a:rPr lang="en-US" sz="1400" dirty="0"/>
              <a:t>OA = 1995 Scheme related Block period was ending on date of initiation of search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OA = 2025 Scheme related Block period ends on last date of initiation of search / </a:t>
            </a:r>
            <a:r>
              <a:rPr lang="en-US" sz="1400" dirty="0" err="1"/>
              <a:t>panchanama</a:t>
            </a:r>
            <a:r>
              <a:rPr lang="en-US" sz="1400" dirty="0"/>
              <a:t> date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NA = (same as above)</a:t>
            </a:r>
          </a:p>
          <a:p>
            <a:pPr>
              <a:lnSpc>
                <a:spcPct val="110000"/>
              </a:lnSpc>
            </a:pPr>
            <a:endParaRPr lang="en-US" sz="7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Time limit for completion of Block Assessment is counted from the last date of search</a:t>
            </a:r>
          </a:p>
          <a:p>
            <a:pPr>
              <a:lnSpc>
                <a:spcPct val="110000"/>
              </a:lnSpc>
            </a:pPr>
            <a:endParaRPr lang="en-US" sz="10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In many search cases, search proceedings continue for couple of months … findings in this in-between / search ongoing period was a ticklish issue</a:t>
            </a:r>
          </a:p>
          <a:p>
            <a:pPr>
              <a:lnSpc>
                <a:spcPct val="110000"/>
              </a:lnSpc>
            </a:pPr>
            <a:endParaRPr lang="en-US" sz="7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Quietus (and rightly so) has been reached with requisite clarity</a:t>
            </a:r>
          </a:p>
          <a:p>
            <a:pPr marL="0" lvl="1" indent="457200">
              <a:lnSpc>
                <a:spcPct val="110000"/>
              </a:lnSpc>
              <a:buNone/>
            </a:pP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CFD2F-BE9C-252E-0EB4-63BE36E99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0604B-7678-4361-8C11-2D6ECB16104F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6BE39B-F804-62EA-4E39-41E09DF1A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6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B85FC86-71C5-8D3E-9BF6-093A13629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3263382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EAF50-6F68-9AB8-1104-41B042901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F3FA8-E970-2B37-0217-68ABDA200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158B(b) – OA</a:t>
            </a:r>
            <a:br>
              <a:rPr lang="en-US" dirty="0"/>
            </a:br>
            <a:r>
              <a:rPr lang="en-US" dirty="0"/>
              <a:t>Section 301(e) – NA</a:t>
            </a:r>
            <a:br>
              <a:rPr lang="en-US" dirty="0"/>
            </a:br>
            <a:r>
              <a:rPr lang="en-US" dirty="0"/>
              <a:t>…Undisclosed income(UDI)…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735AD-D706-002A-E6AE-6F39D6670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9"/>
            <a:ext cx="9941560" cy="43708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Undisclosed income has been differently defined in various sections</a:t>
            </a:r>
          </a:p>
          <a:p>
            <a:pPr>
              <a:lnSpc>
                <a:spcPct val="110000"/>
              </a:lnSpc>
            </a:pPr>
            <a:endParaRPr lang="en-US" sz="6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Here is a quick comparison - </a:t>
            </a:r>
            <a:r>
              <a:rPr lang="en-US" sz="1800" b="1" dirty="0">
                <a:hlinkClick r:id="rId2" action="ppaction://hlinkfile"/>
              </a:rPr>
              <a:t>14-05-26 Undisclosed income defined in ITA 1961  &amp; 2025.xlsx</a:t>
            </a:r>
            <a:endParaRPr lang="en-US" sz="1800" b="1" dirty="0"/>
          </a:p>
          <a:p>
            <a:pPr>
              <a:lnSpc>
                <a:spcPct val="110000"/>
              </a:lnSpc>
            </a:pPr>
            <a:r>
              <a:rPr lang="en-US" sz="1800" b="1" dirty="0"/>
              <a:t>Features of “UDI”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800" b="1" dirty="0"/>
              <a:t>	</a:t>
            </a:r>
            <a:r>
              <a:rPr lang="en-US" sz="1500" dirty="0"/>
              <a:t>a) UDI herein is defined in an “inclusive” manner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b) UDI herein has two separate parts /domains / classes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c) Part-1 – Contains tangible assets &amp; intangible indicators as trigger points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d) Part-1 - Unlike other sections, tangible assets herein include virtual digital asset (VDA) now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e) Part-1 – Such tangible / intangibles ought to pass </a:t>
            </a:r>
            <a:r>
              <a:rPr lang="en-US" sz="1500" u="sng" dirty="0"/>
              <a:t>test-1 </a:t>
            </a:r>
            <a:r>
              <a:rPr lang="en-US" sz="1500" dirty="0"/>
              <a:t>of representing income / property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f) Part-1 – Such tangible / intangible ought to also pass </a:t>
            </a:r>
            <a:r>
              <a:rPr lang="en-US" sz="1500" u="sng" dirty="0"/>
              <a:t>test-2 </a:t>
            </a:r>
            <a:r>
              <a:rPr lang="en-US" sz="1500" dirty="0"/>
              <a:t>of non-disclosure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E80076-F36C-9CB2-65B5-BDE74DBAA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EBD0D-E188-4E64-AB3A-ED486AA848B5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21FF8E-77F8-6666-6E36-019EC94BE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7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525EB35-80FA-967E-29E7-EE03A1142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2904250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2D077-D4B9-DEC8-C635-116DF65C3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FE44D-A3B0-A5BD-F32B-A1DDC08F7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158B(b) – OA</a:t>
            </a:r>
            <a:br>
              <a:rPr lang="en-US" dirty="0"/>
            </a:br>
            <a:r>
              <a:rPr lang="en-US" dirty="0"/>
              <a:t>Section 301(e) – NA</a:t>
            </a:r>
            <a:br>
              <a:rPr lang="en-US" dirty="0"/>
            </a:br>
            <a:r>
              <a:rPr lang="en-US" dirty="0"/>
              <a:t>…Undisclosed income(UDI)…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8C3FC-371B-AC23-C031-DE70B4639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8"/>
            <a:ext cx="8595360" cy="411365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1800" b="1" dirty="0"/>
              <a:t>Features of “UDI” (continued)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800" b="1" dirty="0"/>
              <a:t>	</a:t>
            </a:r>
            <a:r>
              <a:rPr lang="en-US" sz="1500" b="1" dirty="0"/>
              <a:t>g</a:t>
            </a:r>
            <a:r>
              <a:rPr lang="en-US" sz="1500" dirty="0"/>
              <a:t>) Part-2 – Expense / deductions / exemptions / allowances domain is very wide in scope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h) Test herein, is “incorrect claim” as against typical test of “falsehood”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</a:t>
            </a:r>
            <a:r>
              <a:rPr lang="en-US" sz="1500" dirty="0" err="1"/>
              <a:t>i</a:t>
            </a:r>
            <a:r>
              <a:rPr lang="en-US" sz="1500" dirty="0"/>
              <a:t>) As a result, revenue may claim that, all plausible additions in the Act, are also covered 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500" dirty="0"/>
          </a:p>
          <a:p>
            <a:pPr>
              <a:lnSpc>
                <a:spcPct val="110000"/>
              </a:lnSpc>
            </a:pPr>
            <a:r>
              <a:rPr lang="en-US" sz="1800" dirty="0">
                <a:solidFill>
                  <a:schemeClr val="tx1"/>
                </a:solidFill>
              </a:rPr>
              <a:t>Twin test issue is likely to be highly litigated issue</a:t>
            </a:r>
          </a:p>
          <a:p>
            <a:pPr>
              <a:lnSpc>
                <a:spcPct val="110000"/>
              </a:lnSpc>
            </a:pPr>
            <a:endParaRPr lang="en-US" sz="1800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800" dirty="0">
                <a:solidFill>
                  <a:schemeClr val="tx1"/>
                </a:solidFill>
              </a:rPr>
              <a:t>Further, wording of “UDI” in OA and NA, both refer to “income” as against plausible “total income”</a:t>
            </a:r>
          </a:p>
          <a:p>
            <a:pPr>
              <a:lnSpc>
                <a:spcPct val="110000"/>
              </a:lnSpc>
            </a:pPr>
            <a:endParaRPr lang="en-US" sz="1800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800" dirty="0">
                <a:solidFill>
                  <a:schemeClr val="tx1"/>
                </a:solidFill>
              </a:rPr>
              <a:t>Further, wording of the definition of “UDI” and mechanism u/s 158BA suggests that, onus is on AO to substantiate the tests of “representation” and “non-disclosure” ..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03077-7E84-C6A9-C27B-969F4DEC0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B7221-2E80-48F0-92D9-453A1120ED7A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494B65-DB63-1B47-DD40-944FEEE40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8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4CAA961-C67E-212D-BD43-5D5EA23D4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1081646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75CF9-C2C0-DFB5-E35E-EF07B16E4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03781-D4FB-DFC1-303A-A5BDA0121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240" y="152401"/>
            <a:ext cx="8595360" cy="157581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Section 158BA – OA</a:t>
            </a:r>
            <a:br>
              <a:rPr lang="en-US" dirty="0"/>
            </a:br>
            <a:r>
              <a:rPr lang="en-US" dirty="0"/>
              <a:t>Section 292 – NA</a:t>
            </a:r>
            <a:br>
              <a:rPr lang="en-US" dirty="0"/>
            </a:br>
            <a:r>
              <a:rPr lang="en-US" dirty="0"/>
              <a:t>…Assessment of UDI…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6C73E5-4821-4356-03F4-3384E2AEA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240" y="1801369"/>
            <a:ext cx="8595360" cy="455498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0000"/>
              </a:lnSpc>
            </a:pPr>
            <a:r>
              <a:rPr lang="en-US" sz="6000" b="1" dirty="0"/>
              <a:t>Features of  assessment of “UDI”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400" b="1" dirty="0"/>
              <a:t>	</a:t>
            </a:r>
            <a:r>
              <a:rPr lang="en-US" sz="6400" dirty="0"/>
              <a:t>a</a:t>
            </a:r>
            <a:r>
              <a:rPr lang="en-US" sz="5600" dirty="0"/>
              <a:t>) Authority of law is, only for computing “UDI”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b) In other words, except “UDI”, no other authority to compute (say)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	- “total income” or (say)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	- “escaped income” or (say) rectify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	- the prima facie wrong  income appears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c) In fact, all other assessment / reassessment / re-computation proceedings are abated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d) Abatement of even Transfer Pricing proceedings (except fractional period)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e) Only “search proceedings” do not abate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f) In case or repeat search, FIFO method to be deployed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g) Words and phrases used herein ought to be construed on principle …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	-</a:t>
            </a:r>
            <a:r>
              <a:rPr lang="en-US" sz="5600" dirty="0" err="1"/>
              <a:t>ejus</a:t>
            </a:r>
            <a:r>
              <a:rPr lang="en-US" sz="5600" dirty="0"/>
              <a:t>-dem-generis and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	- noscitur-a-socii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5600" dirty="0"/>
              <a:t>	h) Revival of abated proceeding (and their reversal) is provided for in situational cases </a:t>
            </a:r>
          </a:p>
          <a:p>
            <a:pPr marL="0" indent="0">
              <a:lnSpc>
                <a:spcPct val="110000"/>
              </a:lnSpc>
              <a:buNone/>
            </a:pPr>
            <a:endParaRPr lang="en-US" sz="2900" dirty="0"/>
          </a:p>
          <a:p>
            <a:pPr marL="0" indent="0">
              <a:lnSpc>
                <a:spcPct val="110000"/>
              </a:lnSpc>
              <a:buNone/>
            </a:pPr>
            <a:endParaRPr lang="en-US" sz="14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1400" dirty="0"/>
              <a:t>	</a:t>
            </a:r>
          </a:p>
          <a:p>
            <a:pPr>
              <a:lnSpc>
                <a:spcPct val="110000"/>
              </a:lnSpc>
            </a:pPr>
            <a:endParaRPr lang="en-US" sz="1700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endParaRPr lang="en-US" sz="1700" b="1" dirty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sz="1500" dirty="0"/>
              <a:t>	</a:t>
            </a:r>
          </a:p>
          <a:p>
            <a:pPr>
              <a:lnSpc>
                <a:spcPct val="110000"/>
              </a:lnSpc>
            </a:pPr>
            <a:endParaRPr lang="en-US" sz="1800" b="1" dirty="0"/>
          </a:p>
          <a:p>
            <a:pPr marL="0" indent="0">
              <a:lnSpc>
                <a:spcPct val="110000"/>
              </a:lnSpc>
              <a:buNone/>
            </a:pPr>
            <a:endParaRPr lang="en-US" sz="18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8751F-51D0-C141-6CF7-2C8C30D57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03CB-A900-47E4-917D-F1D5661E26BB}" type="datetime5">
              <a:rPr lang="en-US" smtClean="0"/>
              <a:t>14-May-26</a:t>
            </a:fld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0975F7-3605-AFB3-1354-1FBA08855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81295-45D5-463D-8FFE-9ADA355BED36}" type="slidenum">
              <a:rPr lang="en-IN" smtClean="0"/>
              <a:t>9</a:t>
            </a:fld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3A8E3FC-6EE5-3A14-0E9E-E868DD07A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KPCA</a:t>
            </a:r>
          </a:p>
        </p:txBody>
      </p:sp>
    </p:spTree>
    <p:extLst>
      <p:ext uri="{BB962C8B-B14F-4D97-AF65-F5344CB8AC3E}">
        <p14:creationId xmlns:p14="http://schemas.microsoft.com/office/powerpoint/2010/main" val="25912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</TotalTime>
  <Words>4337</Words>
  <Application>Microsoft Office PowerPoint</Application>
  <PresentationFormat>Widescreen</PresentationFormat>
  <Paragraphs>378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Aptos</vt:lpstr>
      <vt:lpstr>Arial</vt:lpstr>
      <vt:lpstr>Calibri</vt:lpstr>
      <vt:lpstr>Calibri Light</vt:lpstr>
      <vt:lpstr>Open Sans</vt:lpstr>
      <vt:lpstr>Public Sans</vt:lpstr>
      <vt:lpstr>Office Theme</vt:lpstr>
      <vt:lpstr>New Block Assessment under Chapter-XIV-B</vt:lpstr>
      <vt:lpstr>Initial thoughts – Principles ..</vt:lpstr>
      <vt:lpstr>Initial thoughts</vt:lpstr>
      <vt:lpstr>Initial thoughts</vt:lpstr>
      <vt:lpstr>Initial thoughts – Principles ..</vt:lpstr>
      <vt:lpstr> Section 158B(a) – OA Section 301(a) – NA …Block Period … </vt:lpstr>
      <vt:lpstr> Section 158B(b) – OA Section 301(e) – NA …Undisclosed income(UDI)… </vt:lpstr>
      <vt:lpstr> Section 158B(b) – OA Section 301(e) – NA …Undisclosed income(UDI)… </vt:lpstr>
      <vt:lpstr> Section 158BA – OA Section 292 – NA …Assessment of UDI… </vt:lpstr>
      <vt:lpstr> Section 158BB – OA Section 29c – NA …Computation of UDI… </vt:lpstr>
      <vt:lpstr> Section 158BC – OA Section 294 – NA …Procedure in Block assessment … </vt:lpstr>
      <vt:lpstr> Section 158BD – OA Section 295 – NA …UDI of other person… </vt:lpstr>
      <vt:lpstr> Section 158BE – OA Section 296 – NA …Time limits of Block Assessment … </vt:lpstr>
      <vt:lpstr> Section 158BF – OA Section 2976 – NA …Immunities … </vt:lpstr>
      <vt:lpstr> Section 158BFA – OA Section 298 – NA …Levy of interest &amp; penalty in some cases … </vt:lpstr>
      <vt:lpstr> Section 158BG &amp; 158BH – OA Section 299 &amp; 300 -  NA …Other provisions of the Act… </vt:lpstr>
      <vt:lpstr> .. On an overall basis ..</vt:lpstr>
      <vt:lpstr>Issues</vt:lpstr>
      <vt:lpstr> Abbreviations used  </vt:lpstr>
      <vt:lpstr>…. Issues …. </vt:lpstr>
      <vt:lpstr> …. Issues … </vt:lpstr>
      <vt:lpstr>… Issues … </vt:lpstr>
      <vt:lpstr>…. Issues … </vt:lpstr>
      <vt:lpstr>…. Issues … </vt:lpstr>
      <vt:lpstr>… Issues …</vt:lpstr>
      <vt:lpstr>… Issues …. &amp; conclusion … 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Audit</dc:title>
  <dc:creator>DHONGDE ABHIKHYA SHARVEY(FCP Student)</dc:creator>
  <cp:lastModifiedBy>Kishor Phadke</cp:lastModifiedBy>
  <cp:revision>217</cp:revision>
  <cp:lastPrinted>2026-05-14T08:03:08Z</cp:lastPrinted>
  <dcterms:created xsi:type="dcterms:W3CDTF">2023-09-04T10:40:35Z</dcterms:created>
  <dcterms:modified xsi:type="dcterms:W3CDTF">2026-05-14T12:13:37Z</dcterms:modified>
</cp:coreProperties>
</file>